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6"/>
  </p:notesMasterIdLst>
  <p:sldIdLst>
    <p:sldId id="333" r:id="rId5"/>
    <p:sldId id="352" r:id="rId6"/>
    <p:sldId id="347" r:id="rId7"/>
    <p:sldId id="348" r:id="rId8"/>
    <p:sldId id="349" r:id="rId9"/>
    <p:sldId id="350" r:id="rId10"/>
    <p:sldId id="351" r:id="rId11"/>
    <p:sldId id="340" r:id="rId12"/>
    <p:sldId id="341" r:id="rId13"/>
    <p:sldId id="345" r:id="rId14"/>
    <p:sldId id="342" r:id="rId15"/>
  </p:sldIdLst>
  <p:sldSz cx="9144000" cy="6858000" type="screen4x3"/>
  <p:notesSz cx="6858000" cy="9144000"/>
  <p:embeddedFontLst>
    <p:embeddedFont>
      <p:font typeface="Bahnschrift SemiBold SemiConden" panose="020B0502040204020203" pitchFamily="34" charset="0"/>
      <p:bold r:id="rId17"/>
    </p:embeddedFont>
    <p:embeddedFont>
      <p:font typeface="Century Gothic" panose="020B0502020202020204" pitchFamily="34" charset="0"/>
      <p:regular r:id="rId18"/>
      <p:bold r:id="rId19"/>
      <p:italic r:id="rId20"/>
      <p:boldItalic r:id="rId21"/>
    </p:embeddedFont>
    <p:embeddedFont>
      <p:font typeface="メイリオ" panose="020B0604030504040204" pitchFamily="50" charset="-128"/>
      <p:regular r:id="rId22"/>
      <p:bold r:id="rId23"/>
      <p:italic r:id="rId24"/>
      <p:boldItalic r:id="rId25"/>
    </p:embeddedFont>
    <p:embeddedFont>
      <p:font typeface="游ゴシック" panose="020B0400000000000000" pitchFamily="50" charset="-128"/>
      <p:regular r:id="rId26"/>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5121"/>
    <a:srgbClr val="FF7C80"/>
    <a:srgbClr val="01C0E9"/>
    <a:srgbClr val="99C12B"/>
    <a:srgbClr val="E4DB03"/>
    <a:srgbClr val="FF3399"/>
    <a:srgbClr val="FFCC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64A4E-6CDE-446F-A497-9048001E6085}" v="465" dt="2020-01-27T05:07:40.65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1" d="100"/>
          <a:sy n="101" d="100"/>
        </p:scale>
        <p:origin x="108"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629E9-A518-46AB-8E76-03B8B6EEAA70}"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F61C3-6A5D-4DA4-A982-DD2A15ECF62A}" type="slidenum">
              <a:rPr kumimoji="1" lang="ja-JP" altLang="en-US" smtClean="0"/>
              <a:t>‹#›</a:t>
            </a:fld>
            <a:endParaRPr kumimoji="1" lang="ja-JP" altLang="en-US"/>
          </a:p>
        </p:txBody>
      </p:sp>
    </p:spTree>
    <p:extLst>
      <p:ext uri="{BB962C8B-B14F-4D97-AF65-F5344CB8AC3E}">
        <p14:creationId xmlns:p14="http://schemas.microsoft.com/office/powerpoint/2010/main" val="579765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FA4AB15-E9FF-4A79-B1E9-5C779F18C53B}"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32F3E84-1EA9-43AB-9DEA-F0BCEDF2B902}"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6BAF599-0E34-4123-ABAF-12359399A66F}"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380E099-BF40-40EE-9A3A-029F07FB3D9F}"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4DDC0FE3-931C-485A-8687-C32E442ECAB5}"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68D5E6-6E56-428E-82A5-6D05F7582C12}"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5309A83-F256-40B0-9B05-0A0B7A024EA0}" type="datetime1">
              <a:rPr kumimoji="1" lang="ja-JP" altLang="en-US" smtClean="0"/>
              <a:t>2020/1/27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BFFC3A7-BED5-439D-8A4F-D9350C736ABD}" type="datetime1">
              <a:rPr kumimoji="1" lang="ja-JP" altLang="en-US" smtClean="0"/>
              <a:t>2020/1/27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EA34B-B498-4C53-A790-4507343B9BAE}" type="datetime1">
              <a:rPr kumimoji="1" lang="ja-JP" altLang="en-US" smtClean="0"/>
              <a:t>2020/1/27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2B945A-BE25-4F02-A95D-73837C330A3E}" type="datetime1">
              <a:rPr kumimoji="1" lang="ja-JP" altLang="en-US" smtClean="0"/>
              <a:t>2020/1/27</a:t>
            </a:fld>
            <a:endParaRPr kumimoji="1" lang="ja-JP" altLang="en-US"/>
          </a:p>
        </p:txBody>
      </p:sp>
      <p:sp>
        <p:nvSpPr>
          <p:cNvPr id="6" name="Footer Placeholder 5"/>
          <p:cNvSpPr>
            <a:spLocks noGrp="1"/>
          </p:cNvSpPr>
          <p:nvPr>
            <p:ph type="ftr" sz="quarter" idx="11"/>
          </p:nvPr>
        </p:nvSpPr>
        <p:spPr>
          <a:xfrm>
            <a:off x="0" y="6492875"/>
            <a:ext cx="3086100" cy="365125"/>
          </a:xfrm>
        </p:spPr>
        <p:txBody>
          <a:bodyPr/>
          <a:lstStyle/>
          <a:p>
            <a:r>
              <a:rPr kumimoji="1" lang="en-US" altLang="ja-JP"/>
              <a:t>CONFIDENTIAL</a:t>
            </a:r>
            <a:r>
              <a:rPr kumimoji="1" lang="ja-JP" altLang="en-US"/>
              <a:t>（</a:t>
            </a:r>
            <a:r>
              <a:rPr kumimoji="1" lang="en-US" altLang="ja-JP"/>
              <a:t>ver.1.3</a:t>
            </a:r>
            <a:r>
              <a:rPr kumimoji="1" lang="ja-JP" altLang="en-US"/>
              <a:t>）</a:t>
            </a:r>
            <a:endParaRPr kumimoji="1" lang="en-US" altLang="ja-JP"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EA29AB0-0081-46C7-938A-873B42535944}"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E7085-075E-4305-A6BE-EAA1A25C2A59}" type="datetime1">
              <a:rPr kumimoji="1" lang="ja-JP" altLang="en-US" smtClean="0"/>
              <a:t>2020/1/27</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14" name="表 13">
            <a:extLst>
              <a:ext uri="{FF2B5EF4-FFF2-40B4-BE49-F238E27FC236}">
                <a16:creationId xmlns:a16="http://schemas.microsoft.com/office/drawing/2014/main" id="{D5610D31-A1A3-41AD-8B7F-93EFEF592F4A}"/>
              </a:ext>
            </a:extLst>
          </p:cNvPr>
          <p:cNvGraphicFramePr>
            <a:graphicFrameLocks noGrp="1"/>
          </p:cNvGraphicFramePr>
          <p:nvPr>
            <p:extLst>
              <p:ext uri="{D42A27DB-BD31-4B8C-83A1-F6EECF244321}">
                <p14:modId xmlns:p14="http://schemas.microsoft.com/office/powerpoint/2010/main" val="202265306"/>
              </p:ext>
            </p:extLst>
          </p:nvPr>
        </p:nvGraphicFramePr>
        <p:xfrm>
          <a:off x="599845" y="969361"/>
          <a:ext cx="6144578" cy="2529840"/>
        </p:xfrm>
        <a:graphic>
          <a:graphicData uri="http://schemas.openxmlformats.org/drawingml/2006/table">
            <a:tbl>
              <a:tblPr firstRow="1" bandRow="1">
                <a:tableStyleId>{5C22544A-7EE6-4342-B048-85BDC9FD1C3A}</a:tableStyleId>
              </a:tblPr>
              <a:tblGrid>
                <a:gridCol w="65754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2019.7.25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2019.7.26</a:t>
                      </a:r>
                      <a:endParaRPr kumimoji="1" lang="ja-JP" altLang="en-US" sz="800" dirty="0"/>
                    </a:p>
                  </a:txBody>
                  <a:tcPr/>
                </a:tc>
                <a:tc>
                  <a:txBody>
                    <a:bodyPr/>
                    <a:lstStyle/>
                    <a:p>
                      <a:r>
                        <a:rPr kumimoji="1" lang="ja-JP" altLang="en-US" sz="800" dirty="0"/>
                        <a:t>かばい、やられ、激怒について追記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2019.8.5</a:t>
                      </a:r>
                    </a:p>
                    <a:p>
                      <a:r>
                        <a:rPr kumimoji="1" lang="en-US" altLang="ja-JP" sz="800" dirty="0"/>
                        <a:t>Ver.1.2</a:t>
                      </a:r>
                      <a:endParaRPr kumimoji="1" lang="ja-JP" altLang="en-US" sz="800" dirty="0"/>
                    </a:p>
                  </a:txBody>
                  <a:tcPr/>
                </a:tc>
                <a:tc>
                  <a:txBody>
                    <a:bodyPr/>
                    <a:lstStyle/>
                    <a:p>
                      <a:r>
                        <a:rPr kumimoji="1" lang="ja-JP" altLang="en-US" sz="800" dirty="0"/>
                        <a:t>・衝撃波について追記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2019.8.22</a:t>
                      </a:r>
                    </a:p>
                    <a:p>
                      <a:r>
                        <a:rPr kumimoji="1" lang="en-US" altLang="ja-JP" sz="800" dirty="0"/>
                        <a:t>Ver1.3</a:t>
                      </a:r>
                      <a:endParaRPr kumimoji="1" lang="ja-JP" altLang="en-US" sz="800" dirty="0"/>
                    </a:p>
                  </a:txBody>
                  <a:tcPr/>
                </a:tc>
                <a:tc>
                  <a:txBody>
                    <a:bodyPr/>
                    <a:lstStyle/>
                    <a:p>
                      <a:r>
                        <a:rPr kumimoji="1" lang="ja-JP" altLang="en-US" sz="800" dirty="0"/>
                        <a:t>・攻撃にダメージタイミング追記</a:t>
                      </a:r>
                      <a:endParaRPr kumimoji="1" lang="en-US" altLang="ja-JP" sz="800" dirty="0"/>
                    </a:p>
                    <a:p>
                      <a:r>
                        <a:rPr kumimoji="1" lang="ja-JP" altLang="en-US" sz="800" dirty="0"/>
                        <a:t>・ダメージの数字表示について追記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2019.11.8</a:t>
                      </a:r>
                      <a:endParaRPr kumimoji="1" lang="ja-JP" altLang="en-US" sz="800" dirty="0"/>
                    </a:p>
                  </a:txBody>
                  <a:tcPr/>
                </a:tc>
                <a:tc>
                  <a:txBody>
                    <a:bodyPr/>
                    <a:lstStyle/>
                    <a:p>
                      <a:r>
                        <a:rPr kumimoji="1" lang="en-US" altLang="ja-JP" sz="800" baseline="0" dirty="0"/>
                        <a:t>1st</a:t>
                      </a:r>
                      <a:r>
                        <a:rPr kumimoji="1" lang="ja-JP" altLang="en-US" sz="800" dirty="0"/>
                        <a:t>プレイアブル用から本番用にリファイン開始。</a:t>
                      </a:r>
                      <a:endParaRPr kumimoji="1" lang="en-US" altLang="ja-JP" sz="800" dirty="0"/>
                    </a:p>
                    <a:p>
                      <a:r>
                        <a:rPr kumimoji="1" lang="ja-JP" altLang="en-US" sz="800" dirty="0"/>
                        <a:t>・増殖怪獣仕様追記。（</a:t>
                      </a:r>
                      <a:r>
                        <a:rPr kumimoji="1" lang="en-US" altLang="ja-JP" sz="800" dirty="0"/>
                        <a:t>P.2-6</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2020.1.22</a:t>
                      </a:r>
                      <a:endParaRPr kumimoji="1" lang="ja-JP" altLang="en-US" sz="800" dirty="0"/>
                    </a:p>
                  </a:txBody>
                  <a:tcPr/>
                </a:tc>
                <a:tc>
                  <a:txBody>
                    <a:bodyPr/>
                    <a:lstStyle/>
                    <a:p>
                      <a:r>
                        <a:rPr kumimoji="1" lang="ja-JP" altLang="en-US" sz="800"/>
                        <a:t>増殖部分とモスギラスを分離。</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a:t>2020.1.23</a:t>
                      </a:r>
                      <a:endParaRPr kumimoji="1" lang="ja-JP" altLang="en-US" sz="800" dirty="0"/>
                    </a:p>
                  </a:txBody>
                  <a:tcPr/>
                </a:tc>
                <a:tc>
                  <a:txBody>
                    <a:bodyPr/>
                    <a:lstStyle/>
                    <a:p>
                      <a:r>
                        <a:rPr kumimoji="1" lang="ja-JP" altLang="en-US" sz="800"/>
                        <a:t>怪獣の行動によるウェイトの区別、前の攻撃の抽選の制御を追記（</a:t>
                      </a:r>
                      <a:r>
                        <a:rPr kumimoji="1" lang="en-US" altLang="ja-JP" sz="800"/>
                        <a:t>P.2</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2020.1.27</a:t>
                      </a:r>
                      <a:endParaRPr kumimoji="1" lang="ja-JP" altLang="en-US" sz="800" dirty="0"/>
                    </a:p>
                  </a:txBody>
                  <a:tcPr/>
                </a:tc>
                <a:tc>
                  <a:txBody>
                    <a:bodyPr/>
                    <a:lstStyle/>
                    <a:p>
                      <a:r>
                        <a:rPr kumimoji="1" lang="ja-JP" altLang="en-US" sz="800"/>
                        <a:t>・</a:t>
                      </a:r>
                      <a:r>
                        <a:rPr kumimoji="1" lang="en-US" altLang="ja-JP" sz="800"/>
                        <a:t>HP</a:t>
                      </a:r>
                      <a:r>
                        <a:rPr kumimoji="1" lang="ja-JP" altLang="en-US" sz="800"/>
                        <a:t>と</a:t>
                      </a:r>
                      <a:r>
                        <a:rPr kumimoji="1" lang="en-US" altLang="ja-JP" sz="800"/>
                        <a:t>HP</a:t>
                      </a:r>
                      <a:r>
                        <a:rPr kumimoji="1" lang="ja-JP" altLang="en-US" sz="800"/>
                        <a:t>バーの扱いについて修正。（</a:t>
                      </a:r>
                      <a:r>
                        <a:rPr kumimoji="1" lang="en-US" altLang="ja-JP" sz="800"/>
                        <a:t>P.3</a:t>
                      </a:r>
                      <a:r>
                        <a:rPr kumimoji="1" lang="ja-JP" altLang="en-US" sz="800"/>
                        <a:t> ）</a:t>
                      </a:r>
                      <a:endParaRPr kumimoji="1" lang="en-US" altLang="ja-JP" sz="800"/>
                    </a:p>
                    <a:p>
                      <a:r>
                        <a:rPr kumimoji="1" lang="ja-JP" altLang="en-US" sz="800"/>
                        <a:t>・死亡時表現の修正。（</a:t>
                      </a:r>
                      <a:r>
                        <a:rPr kumimoji="1" lang="en-US" altLang="ja-JP" sz="800"/>
                        <a:t>P.5</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
        <p:nvSpPr>
          <p:cNvPr id="3" name="フッター プレースホルダー 2">
            <a:extLst>
              <a:ext uri="{FF2B5EF4-FFF2-40B4-BE49-F238E27FC236}">
                <a16:creationId xmlns:a16="http://schemas.microsoft.com/office/drawing/2014/main" id="{8633BF5C-6B6D-4B77-B08C-DC8BE3C621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2228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6BD59F7-CC37-4D5A-8491-3EFDDF053B69}"/>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AE05925E-69D5-4F5E-9468-241F6CC49478}"/>
              </a:ext>
            </a:extLst>
          </p:cNvPr>
          <p:cNvSpPr txBox="1"/>
          <p:nvPr/>
        </p:nvSpPr>
        <p:spPr>
          <a:xfrm>
            <a:off x="525958" y="861639"/>
            <a:ext cx="4493538" cy="461665"/>
          </a:xfrm>
          <a:prstGeom prst="rect">
            <a:avLst/>
          </a:prstGeom>
          <a:noFill/>
        </p:spPr>
        <p:txBody>
          <a:bodyPr wrap="none" rtlCol="0">
            <a:spAutoFit/>
          </a:bodyPr>
          <a:lstStyle/>
          <a:p>
            <a:r>
              <a:rPr kumimoji="1" lang="ja-JP" altLang="en-US" sz="800" dirty="0"/>
              <a:t>怪獣の攻撃に対するダメージはシーンにて作成する。</a:t>
            </a:r>
            <a:endParaRPr kumimoji="1" lang="en-US" altLang="ja-JP" sz="800" dirty="0"/>
          </a:p>
          <a:p>
            <a:endParaRPr kumimoji="1" lang="en-US" altLang="ja-JP" sz="800" dirty="0"/>
          </a:p>
          <a:p>
            <a:r>
              <a:rPr kumimoji="1" lang="ja-JP" altLang="en-US" sz="800" dirty="0"/>
              <a:t>ただし、攻撃ごとに全て独自のシーンになるのではなく、分類により共通シーンとなる想定。</a:t>
            </a:r>
            <a:endParaRPr kumimoji="1" lang="en-US" altLang="ja-JP" sz="800" dirty="0"/>
          </a:p>
        </p:txBody>
      </p:sp>
      <p:sp>
        <p:nvSpPr>
          <p:cNvPr id="8" name="テキスト ボックス 7">
            <a:extLst>
              <a:ext uri="{FF2B5EF4-FFF2-40B4-BE49-F238E27FC236}">
                <a16:creationId xmlns:a16="http://schemas.microsoft.com/office/drawing/2014/main" id="{5C358542-DBEC-4D58-95C4-B557A98880D5}"/>
              </a:ext>
            </a:extLst>
          </p:cNvPr>
          <p:cNvSpPr txBox="1"/>
          <p:nvPr/>
        </p:nvSpPr>
        <p:spPr>
          <a:xfrm>
            <a:off x="415419" y="538799"/>
            <a:ext cx="4083169" cy="307777"/>
          </a:xfrm>
          <a:prstGeom prst="rect">
            <a:avLst/>
          </a:prstGeom>
          <a:noFill/>
        </p:spPr>
        <p:txBody>
          <a:bodyPr wrap="none" rtlCol="0">
            <a:spAutoFit/>
          </a:bodyPr>
          <a:lstStyle/>
          <a:p>
            <a:r>
              <a:rPr kumimoji="1" lang="ja-JP" altLang="en-US" sz="1400" b="1" dirty="0">
                <a:latin typeface="+mn-ea"/>
              </a:rPr>
              <a:t>●怪獣攻撃ダメージシーンの指定</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20190822</a:t>
            </a:r>
            <a:r>
              <a:rPr kumimoji="1" lang="ja-JP" altLang="en-US" sz="1000" b="1" dirty="0">
                <a:solidFill>
                  <a:schemeClr val="bg1">
                    <a:lumMod val="85000"/>
                  </a:schemeClr>
                </a:solidFill>
                <a:latin typeface="+mn-ea"/>
              </a:rPr>
              <a:t>追記）</a:t>
            </a:r>
          </a:p>
        </p:txBody>
      </p:sp>
      <p:sp>
        <p:nvSpPr>
          <p:cNvPr id="9" name="テキスト ボックス 8">
            <a:extLst>
              <a:ext uri="{FF2B5EF4-FFF2-40B4-BE49-F238E27FC236}">
                <a16:creationId xmlns:a16="http://schemas.microsoft.com/office/drawing/2014/main" id="{C3912BE7-2388-4372-8EE2-3D9636C8EDC7}"/>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1" name="テキスト ボックス 10">
            <a:extLst>
              <a:ext uri="{FF2B5EF4-FFF2-40B4-BE49-F238E27FC236}">
                <a16:creationId xmlns:a16="http://schemas.microsoft.com/office/drawing/2014/main" id="{D3390EBD-8214-4FB6-A15D-C2EA1DA9D295}"/>
              </a:ext>
            </a:extLst>
          </p:cNvPr>
          <p:cNvSpPr txBox="1"/>
          <p:nvPr/>
        </p:nvSpPr>
        <p:spPr>
          <a:xfrm>
            <a:off x="536260" y="1466689"/>
            <a:ext cx="4134465" cy="307777"/>
          </a:xfrm>
          <a:prstGeom prst="rect">
            <a:avLst/>
          </a:prstGeom>
          <a:noFill/>
        </p:spPr>
        <p:txBody>
          <a:bodyPr wrap="none" rtlCol="0">
            <a:spAutoFit/>
          </a:bodyPr>
          <a:lstStyle/>
          <a:p>
            <a:r>
              <a:rPr kumimoji="1" lang="ja-JP" altLang="en-US" sz="1400" b="1" dirty="0">
                <a:latin typeface="+mn-ea"/>
              </a:rPr>
              <a:t>・ダメージタイミング指定によるダメージ数表示</a:t>
            </a:r>
          </a:p>
        </p:txBody>
      </p:sp>
      <p:sp>
        <p:nvSpPr>
          <p:cNvPr id="12" name="テキスト ボックス 11">
            <a:extLst>
              <a:ext uri="{FF2B5EF4-FFF2-40B4-BE49-F238E27FC236}">
                <a16:creationId xmlns:a16="http://schemas.microsoft.com/office/drawing/2014/main" id="{2BA737B1-7AC3-4A2F-9BF4-193065A33051}"/>
              </a:ext>
            </a:extLst>
          </p:cNvPr>
          <p:cNvSpPr txBox="1"/>
          <p:nvPr/>
        </p:nvSpPr>
        <p:spPr>
          <a:xfrm>
            <a:off x="669587" y="1804408"/>
            <a:ext cx="5476179" cy="830997"/>
          </a:xfrm>
          <a:prstGeom prst="rect">
            <a:avLst/>
          </a:prstGeom>
          <a:noFill/>
        </p:spPr>
        <p:txBody>
          <a:bodyPr wrap="none" rtlCol="0">
            <a:spAutoFit/>
          </a:bodyPr>
          <a:lstStyle/>
          <a:p>
            <a:r>
              <a:rPr kumimoji="1" lang="ja-JP" altLang="en-US" sz="800" dirty="0">
                <a:latin typeface="+mn-ea"/>
              </a:rPr>
              <a:t>怪獣の攻撃により、部隊の</a:t>
            </a:r>
            <a:r>
              <a:rPr kumimoji="1" lang="en-US" altLang="ja-JP" sz="800" dirty="0">
                <a:latin typeface="+mn-ea"/>
              </a:rPr>
              <a:t>HP</a:t>
            </a:r>
            <a:r>
              <a:rPr kumimoji="1" lang="ja-JP" altLang="en-US" sz="800" dirty="0">
                <a:latin typeface="+mn-ea"/>
              </a:rPr>
              <a:t>メーターにダメージ数を表示する。（</a:t>
            </a:r>
            <a:r>
              <a:rPr kumimoji="1" lang="en-US" altLang="ja-JP" sz="800" dirty="0">
                <a:latin typeface="+mn-ea"/>
              </a:rPr>
              <a:t>【GP01】</a:t>
            </a:r>
            <a:r>
              <a:rPr kumimoji="1" lang="ja-JP" altLang="en-US" sz="800" dirty="0">
                <a:latin typeface="+mn-ea"/>
              </a:rPr>
              <a:t>バトル仕様</a:t>
            </a:r>
            <a:r>
              <a:rPr kumimoji="1" lang="en-US" altLang="ja-JP" sz="800" dirty="0">
                <a:latin typeface="+mn-ea"/>
              </a:rPr>
              <a:t>_20190822.pptx</a:t>
            </a:r>
            <a:r>
              <a:rPr kumimoji="1" lang="ja-JP" altLang="en-US" sz="800" dirty="0">
                <a:latin typeface="+mn-ea"/>
              </a:rPr>
              <a:t> </a:t>
            </a:r>
            <a:r>
              <a:rPr kumimoji="1" lang="en-US" altLang="ja-JP" sz="800" dirty="0">
                <a:latin typeface="+mn-ea"/>
              </a:rPr>
              <a:t>P.45</a:t>
            </a:r>
            <a:r>
              <a:rPr kumimoji="1" lang="ja-JP" altLang="en-US" sz="800" dirty="0">
                <a:latin typeface="+mn-ea"/>
              </a:rPr>
              <a:t>）</a:t>
            </a:r>
            <a:endParaRPr kumimoji="1" lang="en-US" altLang="ja-JP" sz="800" dirty="0">
              <a:latin typeface="+mn-ea"/>
            </a:endParaRPr>
          </a:p>
          <a:p>
            <a:endParaRPr kumimoji="1" lang="en-US" altLang="ja-JP" sz="800" dirty="0">
              <a:latin typeface="+mn-ea"/>
            </a:endParaRPr>
          </a:p>
          <a:p>
            <a:r>
              <a:rPr kumimoji="1" lang="ja-JP" altLang="en-US" sz="800" dirty="0">
                <a:latin typeface="+mn-ea"/>
              </a:rPr>
              <a:t>このダメージ数の表示は、各攻撃の分類ごとに指定されたフレーム数のタイミングで表示する。</a:t>
            </a:r>
            <a:endParaRPr kumimoji="1" lang="en-US" altLang="ja-JP" sz="800" dirty="0">
              <a:latin typeface="+mn-ea"/>
            </a:endParaRPr>
          </a:p>
          <a:p>
            <a:r>
              <a:rPr kumimoji="1" lang="ja-JP" altLang="en-US" sz="800" dirty="0">
                <a:latin typeface="+mn-ea"/>
              </a:rPr>
              <a:t>（→本資料 </a:t>
            </a:r>
            <a:r>
              <a:rPr kumimoji="1" lang="en-US" altLang="ja-JP" sz="800" dirty="0">
                <a:latin typeface="+mn-ea"/>
              </a:rPr>
              <a:t>P.3</a:t>
            </a:r>
            <a:r>
              <a:rPr kumimoji="1" lang="ja-JP" altLang="en-US" sz="800" dirty="0">
                <a:latin typeface="+mn-ea"/>
              </a:rPr>
              <a:t>）</a:t>
            </a:r>
            <a:endParaRPr kumimoji="1" lang="en-US" altLang="ja-JP" sz="800" dirty="0">
              <a:latin typeface="+mn-ea"/>
            </a:endParaRPr>
          </a:p>
          <a:p>
            <a:endParaRPr kumimoji="1" lang="en-US" altLang="ja-JP" sz="800" dirty="0">
              <a:latin typeface="+mn-ea"/>
            </a:endParaRPr>
          </a:p>
          <a:p>
            <a:r>
              <a:rPr kumimoji="1" lang="ja-JP" altLang="en-US" sz="800" dirty="0">
                <a:latin typeface="+mn-ea"/>
              </a:rPr>
              <a:t>このダメージタイミングにより、ダメージ減少も行うようにする。</a:t>
            </a:r>
          </a:p>
        </p:txBody>
      </p:sp>
      <p:sp>
        <p:nvSpPr>
          <p:cNvPr id="13" name="フッター プレースホルダー 12">
            <a:extLst>
              <a:ext uri="{FF2B5EF4-FFF2-40B4-BE49-F238E27FC236}">
                <a16:creationId xmlns:a16="http://schemas.microsoft.com/office/drawing/2014/main" id="{97B2C59F-BEC2-4F2F-9BBE-6CCEE61CCC2C}"/>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99470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●かばいについて</a:t>
            </a:r>
          </a:p>
        </p:txBody>
      </p:sp>
      <p:sp>
        <p:nvSpPr>
          <p:cNvPr id="6" name="テキスト ボックス 5">
            <a:extLst>
              <a:ext uri="{FF2B5EF4-FFF2-40B4-BE49-F238E27FC236}">
                <a16:creationId xmlns:a16="http://schemas.microsoft.com/office/drawing/2014/main" id="{DC74D1CF-6DCB-456A-A6C8-7E9F445A515C}"/>
              </a:ext>
            </a:extLst>
          </p:cNvPr>
          <p:cNvSpPr txBox="1"/>
          <p:nvPr/>
        </p:nvSpPr>
        <p:spPr>
          <a:xfrm>
            <a:off x="415419" y="3081869"/>
            <a:ext cx="2698175" cy="307777"/>
          </a:xfrm>
          <a:prstGeom prst="rect">
            <a:avLst/>
          </a:prstGeom>
          <a:noFill/>
        </p:spPr>
        <p:txBody>
          <a:bodyPr wrap="none" rtlCol="0">
            <a:spAutoFit/>
          </a:bodyPr>
          <a:lstStyle/>
          <a:p>
            <a:r>
              <a:rPr kumimoji="1" lang="ja-JP" altLang="en-US" sz="1400" b="1" dirty="0"/>
              <a:t>●ダメージモーションについて</a:t>
            </a:r>
          </a:p>
        </p:txBody>
      </p:sp>
      <p:sp>
        <p:nvSpPr>
          <p:cNvPr id="8" name="テキスト ボックス 7">
            <a:extLst>
              <a:ext uri="{FF2B5EF4-FFF2-40B4-BE49-F238E27FC236}">
                <a16:creationId xmlns:a16="http://schemas.microsoft.com/office/drawing/2014/main" id="{F433676E-9653-4AAD-80F7-550936DDE021}"/>
              </a:ext>
            </a:extLst>
          </p:cNvPr>
          <p:cNvSpPr txBox="1"/>
          <p:nvPr/>
        </p:nvSpPr>
        <p:spPr>
          <a:xfrm>
            <a:off x="544081" y="846576"/>
            <a:ext cx="4570482" cy="215444"/>
          </a:xfrm>
          <a:prstGeom prst="rect">
            <a:avLst/>
          </a:prstGeom>
          <a:noFill/>
        </p:spPr>
        <p:txBody>
          <a:bodyPr wrap="none" rtlCol="0">
            <a:spAutoFit/>
          </a:bodyPr>
          <a:lstStyle/>
          <a:p>
            <a:r>
              <a:rPr kumimoji="1" lang="en-US" altLang="ja-JP" sz="800" dirty="0"/>
              <a:t>【GP01】</a:t>
            </a:r>
            <a:r>
              <a:rPr kumimoji="1" lang="ja-JP" altLang="en-US" sz="800" dirty="0"/>
              <a:t>バトル仕様</a:t>
            </a:r>
            <a:r>
              <a:rPr kumimoji="1" lang="en-US" altLang="ja-JP" sz="800" dirty="0"/>
              <a:t>‗[</a:t>
            </a:r>
            <a:r>
              <a:rPr kumimoji="1" lang="ja-JP" altLang="en-US" sz="800" dirty="0"/>
              <a:t>日付</a:t>
            </a:r>
            <a:r>
              <a:rPr kumimoji="1" lang="en-US" altLang="ja-JP" sz="800" dirty="0"/>
              <a:t>]</a:t>
            </a:r>
            <a:r>
              <a:rPr kumimoji="1" lang="ja-JP" altLang="en-US" sz="800" dirty="0"/>
              <a:t>の「○怪獣歌唄行動」に書かれた条件により、かばいが発生する。</a:t>
            </a:r>
            <a:endParaRPr kumimoji="1" lang="en-US" altLang="ja-JP" sz="800" dirty="0"/>
          </a:p>
        </p:txBody>
      </p:sp>
      <p:sp>
        <p:nvSpPr>
          <p:cNvPr id="9" name="テキスト ボックス 8">
            <a:extLst>
              <a:ext uri="{FF2B5EF4-FFF2-40B4-BE49-F238E27FC236}">
                <a16:creationId xmlns:a16="http://schemas.microsoft.com/office/drawing/2014/main" id="{541A5A30-901E-4DDD-810F-CEE89ACAD504}"/>
              </a:ext>
            </a:extLst>
          </p:cNvPr>
          <p:cNvSpPr txBox="1"/>
          <p:nvPr/>
        </p:nvSpPr>
        <p:spPr>
          <a:xfrm>
            <a:off x="536260" y="1136360"/>
            <a:ext cx="2573140" cy="307777"/>
          </a:xfrm>
          <a:prstGeom prst="rect">
            <a:avLst/>
          </a:prstGeom>
          <a:noFill/>
        </p:spPr>
        <p:txBody>
          <a:bodyPr wrap="none" rtlCol="0">
            <a:spAutoFit/>
          </a:bodyPr>
          <a:lstStyle/>
          <a:p>
            <a:r>
              <a:rPr kumimoji="1" lang="ja-JP" altLang="en-US" sz="1400" b="1" dirty="0"/>
              <a:t>・</a:t>
            </a:r>
            <a:r>
              <a:rPr kumimoji="1" lang="en-US" altLang="ja-JP" sz="1400" b="1" dirty="0"/>
              <a:t>1st</a:t>
            </a:r>
            <a:r>
              <a:rPr kumimoji="1" lang="ja-JP" altLang="en-US" sz="1400" b="1" dirty="0"/>
              <a:t>プレイアブルでのかばい</a:t>
            </a:r>
          </a:p>
        </p:txBody>
      </p:sp>
      <p:sp>
        <p:nvSpPr>
          <p:cNvPr id="10" name="テキスト ボックス 9">
            <a:extLst>
              <a:ext uri="{FF2B5EF4-FFF2-40B4-BE49-F238E27FC236}">
                <a16:creationId xmlns:a16="http://schemas.microsoft.com/office/drawing/2014/main" id="{B942B3A0-7541-4B19-AE37-26BF7172BE20}"/>
              </a:ext>
            </a:extLst>
          </p:cNvPr>
          <p:cNvSpPr txBox="1"/>
          <p:nvPr/>
        </p:nvSpPr>
        <p:spPr>
          <a:xfrm>
            <a:off x="669587" y="1474079"/>
            <a:ext cx="2236510" cy="338554"/>
          </a:xfrm>
          <a:prstGeom prst="rect">
            <a:avLst/>
          </a:prstGeom>
          <a:noFill/>
        </p:spPr>
        <p:txBody>
          <a:bodyPr wrap="none" rtlCol="0">
            <a:spAutoFit/>
          </a:bodyPr>
          <a:lstStyle/>
          <a:p>
            <a:r>
              <a:rPr kumimoji="1" lang="ja-JP" altLang="en-US" sz="800"/>
              <a:t>モーション</a:t>
            </a:r>
            <a:r>
              <a:rPr kumimoji="1" lang="ja-JP" altLang="en-US" sz="800" dirty="0"/>
              <a:t>のイメージは右図のような感じ。</a:t>
            </a:r>
            <a:endParaRPr kumimoji="1" lang="en-US" altLang="ja-JP" sz="800" dirty="0"/>
          </a:p>
          <a:p>
            <a:r>
              <a:rPr kumimoji="1" lang="ja-JP" altLang="en-US" sz="800"/>
              <a:t>かばい開始</a:t>
            </a:r>
            <a:r>
              <a:rPr kumimoji="1" lang="ja-JP" altLang="en-US" sz="800" dirty="0"/>
              <a:t>から自動解除の時間は、下記。</a:t>
            </a:r>
            <a:endParaRPr kumimoji="1" lang="en-US" altLang="ja-JP" sz="800" dirty="0"/>
          </a:p>
        </p:txBody>
      </p:sp>
      <p:pic>
        <p:nvPicPr>
          <p:cNvPr id="4" name="図 3" descr="テキスト, 地図 が含まれている画像&#10;&#10;自動的に生成された説明">
            <a:extLst>
              <a:ext uri="{FF2B5EF4-FFF2-40B4-BE49-F238E27FC236}">
                <a16:creationId xmlns:a16="http://schemas.microsoft.com/office/drawing/2014/main" id="{24AF1C5C-4D97-4870-9A2F-EEF9BF2C8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166" y="1136360"/>
            <a:ext cx="1473762" cy="2069456"/>
          </a:xfrm>
          <a:prstGeom prst="rect">
            <a:avLst/>
          </a:prstGeom>
        </p:spPr>
      </p:pic>
      <p:sp>
        <p:nvSpPr>
          <p:cNvPr id="5" name="テキスト ボックス 4">
            <a:extLst>
              <a:ext uri="{FF2B5EF4-FFF2-40B4-BE49-F238E27FC236}">
                <a16:creationId xmlns:a16="http://schemas.microsoft.com/office/drawing/2014/main" id="{42E97E0F-5E4E-41ED-85B2-3FAA63C8B3EE}"/>
              </a:ext>
            </a:extLst>
          </p:cNvPr>
          <p:cNvSpPr txBox="1"/>
          <p:nvPr/>
        </p:nvSpPr>
        <p:spPr>
          <a:xfrm>
            <a:off x="738384" y="2076457"/>
            <a:ext cx="840295" cy="369332"/>
          </a:xfrm>
          <a:prstGeom prst="rect">
            <a:avLst/>
          </a:prstGeom>
          <a:noFill/>
        </p:spPr>
        <p:txBody>
          <a:bodyPr wrap="none" rtlCol="0">
            <a:spAutoFit/>
          </a:bodyPr>
          <a:lstStyle/>
          <a:p>
            <a:pPr algn="ctr"/>
            <a:r>
              <a:rPr kumimoji="1" lang="en-US" altLang="ja-JP" b="1" dirty="0"/>
              <a:t>15sec</a:t>
            </a:r>
            <a:endParaRPr kumimoji="1" lang="ja-JP" altLang="en-US" b="1" dirty="0"/>
          </a:p>
        </p:txBody>
      </p:sp>
      <p:sp>
        <p:nvSpPr>
          <p:cNvPr id="16" name="テキスト ボックス 15">
            <a:extLst>
              <a:ext uri="{FF2B5EF4-FFF2-40B4-BE49-F238E27FC236}">
                <a16:creationId xmlns:a16="http://schemas.microsoft.com/office/drawing/2014/main" id="{BFAA154F-7ADD-46F7-95EE-F4330E902FE5}"/>
              </a:ext>
            </a:extLst>
          </p:cNvPr>
          <p:cNvSpPr txBox="1"/>
          <p:nvPr/>
        </p:nvSpPr>
        <p:spPr>
          <a:xfrm>
            <a:off x="536260" y="3386614"/>
            <a:ext cx="6651180" cy="338554"/>
          </a:xfrm>
          <a:prstGeom prst="rect">
            <a:avLst/>
          </a:prstGeom>
          <a:noFill/>
        </p:spPr>
        <p:txBody>
          <a:bodyPr wrap="none" rtlCol="0">
            <a:spAutoFit/>
          </a:bodyPr>
          <a:lstStyle/>
          <a:p>
            <a:r>
              <a:rPr kumimoji="1" lang="en-US" altLang="ja-JP" sz="800" dirty="0"/>
              <a:t>【GP01】</a:t>
            </a:r>
            <a:r>
              <a:rPr kumimoji="1" lang="ja-JP" altLang="en-US" sz="800" dirty="0"/>
              <a:t>バトル仕様</a:t>
            </a:r>
            <a:r>
              <a:rPr kumimoji="1" lang="en-US" altLang="ja-JP" sz="800" dirty="0"/>
              <a:t>‗[</a:t>
            </a:r>
            <a:r>
              <a:rPr kumimoji="1" lang="ja-JP" altLang="en-US" sz="800" dirty="0"/>
              <a:t>日付</a:t>
            </a:r>
            <a:r>
              <a:rPr kumimoji="1" lang="en-US" altLang="ja-JP" sz="800" dirty="0"/>
              <a:t>]</a:t>
            </a:r>
            <a:r>
              <a:rPr kumimoji="1" lang="ja-JP" altLang="en-US" sz="800" dirty="0"/>
              <a:t>の「○怪獣やられ </a:t>
            </a:r>
            <a:r>
              <a:rPr kumimoji="1" lang="en-US" altLang="ja-JP" sz="800" dirty="0"/>
              <a:t>/</a:t>
            </a:r>
            <a:r>
              <a:rPr kumimoji="1" lang="ja-JP" altLang="en-US" sz="800" dirty="0"/>
              <a:t> ・怪獣のダメージリアクション」に書かれたように現在の</a:t>
            </a:r>
            <a:r>
              <a:rPr kumimoji="1" lang="en-US" altLang="ja-JP" sz="800" dirty="0"/>
              <a:t>HP</a:t>
            </a:r>
            <a:r>
              <a:rPr kumimoji="1" lang="ja-JP" altLang="en-US" sz="800" dirty="0"/>
              <a:t>によりモーションが変化する。</a:t>
            </a:r>
            <a:endParaRPr kumimoji="1" lang="en-US" altLang="ja-JP" sz="800" dirty="0"/>
          </a:p>
          <a:p>
            <a:r>
              <a:rPr kumimoji="1" lang="ja-JP" altLang="en-US" sz="800" dirty="0"/>
              <a:t>（仕様の資料再掲）</a:t>
            </a:r>
            <a:endParaRPr kumimoji="1" lang="en-US" altLang="ja-JP" sz="800" dirty="0"/>
          </a:p>
        </p:txBody>
      </p:sp>
      <p:graphicFrame>
        <p:nvGraphicFramePr>
          <p:cNvPr id="17" name="表 16">
            <a:extLst>
              <a:ext uri="{FF2B5EF4-FFF2-40B4-BE49-F238E27FC236}">
                <a16:creationId xmlns:a16="http://schemas.microsoft.com/office/drawing/2014/main" id="{5A89B5CA-0403-42B0-8A45-90BA3A3BE2FB}"/>
              </a:ext>
            </a:extLst>
          </p:cNvPr>
          <p:cNvGraphicFramePr>
            <a:graphicFrameLocks noGrp="1"/>
          </p:cNvGraphicFramePr>
          <p:nvPr/>
        </p:nvGraphicFramePr>
        <p:xfrm>
          <a:off x="669587" y="3751533"/>
          <a:ext cx="3393440" cy="170688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4306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3">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ダメージモーション（小）</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その攻撃で</a:t>
                      </a:r>
                      <a:r>
                        <a:rPr kumimoji="1" lang="en-US" altLang="ja-JP" sz="800" dirty="0"/>
                        <a:t>HP25</a:t>
                      </a:r>
                      <a:r>
                        <a:rPr kumimoji="1" lang="ja-JP" altLang="en-US" sz="800" dirty="0"/>
                        <a:t>％切った</a:t>
                      </a:r>
                      <a:endParaRPr kumimoji="1" lang="en-US" altLang="ja-JP" sz="800" dirty="0"/>
                    </a:p>
                  </a:txBody>
                  <a:tcPr/>
                </a:tc>
                <a:tc>
                  <a:txBody>
                    <a:bodyPr/>
                    <a:lstStyle/>
                    <a:p>
                      <a:r>
                        <a:rPr kumimoji="1" lang="ja-JP" altLang="en-US" sz="800" dirty="0"/>
                        <a:t>ダメージモーション（中）</a:t>
                      </a:r>
                      <a:endParaRPr kumimoji="1" lang="en-US" altLang="ja-JP" sz="8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3">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ダメージモーション（中）</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その攻撃で</a:t>
                      </a:r>
                      <a:r>
                        <a:rPr kumimoji="1" lang="en-US" altLang="ja-JP" sz="800" dirty="0"/>
                        <a:t>HP25</a:t>
                      </a:r>
                      <a:r>
                        <a:rPr kumimoji="1" lang="ja-JP" altLang="en-US" sz="800" dirty="0"/>
                        <a:t>％切った</a:t>
                      </a:r>
                      <a:endParaRPr kumimoji="1" lang="en-US" altLang="ja-JP" sz="800" dirty="0"/>
                    </a:p>
                  </a:txBody>
                  <a:tcPr/>
                </a:tc>
                <a:tc>
                  <a:txBody>
                    <a:bodyPr/>
                    <a:lstStyle/>
                    <a:p>
                      <a:r>
                        <a:rPr kumimoji="1" lang="ja-JP" altLang="en-US" sz="800" dirty="0"/>
                        <a:t>ダメージモーション（大）</a:t>
                      </a:r>
                      <a:endParaRPr kumimoji="1" lang="en-US" altLang="ja-JP" sz="8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ダメージモーション（小）</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dirty="0"/>
                        <a:t>部位破壊</a:t>
                      </a:r>
                    </a:p>
                  </a:txBody>
                  <a:tcPr/>
                </a:tc>
                <a:tc>
                  <a:txBody>
                    <a:bodyPr/>
                    <a:lstStyle/>
                    <a:p>
                      <a:r>
                        <a:rPr kumimoji="1" lang="en-US" altLang="ja-JP" sz="800" dirty="0"/>
                        <a:t>-</a:t>
                      </a:r>
                    </a:p>
                  </a:txBody>
                  <a:tcPr/>
                </a:tc>
                <a:tc>
                  <a:txBody>
                    <a:bodyPr/>
                    <a:lstStyle/>
                    <a:p>
                      <a:r>
                        <a:rPr kumimoji="1" lang="ja-JP" altLang="en-US" sz="800" dirty="0"/>
                        <a:t>部位破壊モーション</a:t>
                      </a:r>
                      <a:endParaRPr kumimoji="1" lang="en-US" altLang="ja-JP" sz="800" dirty="0"/>
                    </a:p>
                  </a:txBody>
                  <a:tcPr/>
                </a:tc>
                <a:extLst>
                  <a:ext uri="{0D108BD9-81ED-4DB2-BD59-A6C34878D82A}">
                    <a16:rowId xmlns:a16="http://schemas.microsoft.com/office/drawing/2014/main" val="763136966"/>
                  </a:ext>
                </a:extLst>
              </a:tr>
            </a:tbl>
          </a:graphicData>
        </a:graphic>
      </p:graphicFrame>
      <p:sp>
        <p:nvSpPr>
          <p:cNvPr id="18" name="テキスト ボックス 17">
            <a:extLst>
              <a:ext uri="{FF2B5EF4-FFF2-40B4-BE49-F238E27FC236}">
                <a16:creationId xmlns:a16="http://schemas.microsoft.com/office/drawing/2014/main" id="{81D95344-B8AE-4635-8245-C7D9E98DECF5}"/>
              </a:ext>
            </a:extLst>
          </p:cNvPr>
          <p:cNvSpPr txBox="1"/>
          <p:nvPr/>
        </p:nvSpPr>
        <p:spPr>
          <a:xfrm>
            <a:off x="4137627" y="3759297"/>
            <a:ext cx="4558420" cy="830997"/>
          </a:xfrm>
          <a:prstGeom prst="rect">
            <a:avLst/>
          </a:prstGeom>
          <a:noFill/>
        </p:spPr>
        <p:txBody>
          <a:bodyPr wrap="square" rtlCol="0">
            <a:spAutoFit/>
          </a:bodyPr>
          <a:lstStyle/>
          <a:p>
            <a:r>
              <a:rPr kumimoji="1" lang="ja-JP" altLang="en-US" sz="800" dirty="0"/>
              <a:t>モーション中に、次の条件がヒットした場合、</a:t>
            </a:r>
            <a:endParaRPr kumimoji="1" lang="en-US" altLang="ja-JP" sz="800" dirty="0"/>
          </a:p>
          <a:p>
            <a:r>
              <a:rPr kumimoji="1" lang="ja-JP" altLang="en-US" sz="800" dirty="0"/>
              <a:t>再生中のモーションの終わりを待って次のモーションを再生する。</a:t>
            </a:r>
            <a:endParaRPr kumimoji="1" lang="en-US" altLang="ja-JP" sz="800" dirty="0"/>
          </a:p>
          <a:p>
            <a:endParaRPr kumimoji="1" lang="en-US" altLang="ja-JP" sz="800" dirty="0"/>
          </a:p>
          <a:p>
            <a:r>
              <a:rPr kumimoji="1" lang="ja-JP" altLang="en-US" sz="800" dirty="0"/>
              <a:t>ただし、「それ以外」条件の場合、再生できなかったらその回の再生はキャンセルする。</a:t>
            </a:r>
            <a:endParaRPr kumimoji="1" lang="en-US" altLang="ja-JP" sz="800" dirty="0"/>
          </a:p>
          <a:p>
            <a:r>
              <a:rPr kumimoji="1" lang="ja-JP" altLang="en-US" sz="800" dirty="0"/>
              <a:t>また、怪獣が死んでしまったり、勝利条件に達してしまった場合は、</a:t>
            </a:r>
            <a:endParaRPr kumimoji="1" lang="en-US" altLang="ja-JP" sz="800" dirty="0"/>
          </a:p>
          <a:p>
            <a:r>
              <a:rPr kumimoji="1" lang="ja-JP" altLang="en-US" sz="800" dirty="0"/>
              <a:t>そのまま終了処理へと遷移する。</a:t>
            </a:r>
            <a:endParaRPr kumimoji="1" lang="en-US" altLang="ja-JP" sz="800" dirty="0"/>
          </a:p>
        </p:txBody>
      </p:sp>
      <p:sp>
        <p:nvSpPr>
          <p:cNvPr id="3" name="フッター プレースホルダー 2">
            <a:extLst>
              <a:ext uri="{FF2B5EF4-FFF2-40B4-BE49-F238E27FC236}">
                <a16:creationId xmlns:a16="http://schemas.microsoft.com/office/drawing/2014/main" id="{7A431A4F-112D-4972-9E4C-C5D62C8A5C1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326312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09BD1B1-91AF-45D9-B5EA-3F3E5450333A}"/>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5" name="スライド番号プレースホルダー 4">
            <a:extLst>
              <a:ext uri="{FF2B5EF4-FFF2-40B4-BE49-F238E27FC236}">
                <a16:creationId xmlns:a16="http://schemas.microsoft.com/office/drawing/2014/main" id="{6CD7D159-F28E-4D96-AEFE-5AF8A01608EA}"/>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B80E9829-5FD4-40FA-B617-F68A7C3A9E15}"/>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7" name="テキスト ボックス 6">
            <a:extLst>
              <a:ext uri="{FF2B5EF4-FFF2-40B4-BE49-F238E27FC236}">
                <a16:creationId xmlns:a16="http://schemas.microsoft.com/office/drawing/2014/main" id="{218352CB-0524-4C09-8F96-558130A3B21C}"/>
              </a:ext>
            </a:extLst>
          </p:cNvPr>
          <p:cNvSpPr txBox="1"/>
          <p:nvPr/>
        </p:nvSpPr>
        <p:spPr>
          <a:xfrm>
            <a:off x="415419" y="538799"/>
            <a:ext cx="4740400" cy="307777"/>
          </a:xfrm>
          <a:prstGeom prst="rect">
            <a:avLst/>
          </a:prstGeom>
          <a:noFill/>
        </p:spPr>
        <p:txBody>
          <a:bodyPr wrap="none" rtlCol="0">
            <a:spAutoFit/>
          </a:bodyPr>
          <a:lstStyle/>
          <a:p>
            <a:r>
              <a:rPr kumimoji="1" lang="ja-JP" altLang="en-US" sz="1400" b="1"/>
              <a:t>●怪獣の行動抽選について（</a:t>
            </a:r>
            <a:r>
              <a:rPr kumimoji="1" lang="en-US" altLang="ja-JP" sz="1400" b="1"/>
              <a:t>1st</a:t>
            </a:r>
            <a:r>
              <a:rPr kumimoji="1" lang="ja-JP" altLang="en-US" sz="1400" b="1"/>
              <a:t>要望対応）</a:t>
            </a:r>
            <a:r>
              <a:rPr kumimoji="1" lang="ja-JP" altLang="en-US" sz="1000" b="1">
                <a:solidFill>
                  <a:schemeClr val="bg1">
                    <a:lumMod val="85000"/>
                  </a:schemeClr>
                </a:solidFill>
              </a:rPr>
              <a:t>（</a:t>
            </a:r>
            <a:r>
              <a:rPr kumimoji="1" lang="en-US" altLang="ja-JP" sz="1000" b="1">
                <a:solidFill>
                  <a:schemeClr val="bg1">
                    <a:lumMod val="85000"/>
                  </a:schemeClr>
                </a:solidFill>
              </a:rPr>
              <a:t>20200123</a:t>
            </a:r>
            <a:r>
              <a:rPr kumimoji="1" lang="ja-JP" altLang="en-US" sz="1000" b="1">
                <a:solidFill>
                  <a:schemeClr val="bg1">
                    <a:lumMod val="85000"/>
                  </a:schemeClr>
                </a:solidFill>
              </a:rPr>
              <a:t>修正）</a:t>
            </a:r>
            <a:endParaRPr kumimoji="1" lang="ja-JP" altLang="en-US" sz="1000" b="1" dirty="0">
              <a:solidFill>
                <a:schemeClr val="bg1">
                  <a:lumMod val="85000"/>
                </a:schemeClr>
              </a:solidFill>
            </a:endParaRPr>
          </a:p>
        </p:txBody>
      </p:sp>
      <p:sp>
        <p:nvSpPr>
          <p:cNvPr id="8" name="テキスト ボックス 7">
            <a:extLst>
              <a:ext uri="{FF2B5EF4-FFF2-40B4-BE49-F238E27FC236}">
                <a16:creationId xmlns:a16="http://schemas.microsoft.com/office/drawing/2014/main" id="{321D8AD2-36D8-4075-9FE2-08ECC16DDA13}"/>
              </a:ext>
            </a:extLst>
          </p:cNvPr>
          <p:cNvSpPr txBox="1"/>
          <p:nvPr/>
        </p:nvSpPr>
        <p:spPr>
          <a:xfrm>
            <a:off x="650010" y="846250"/>
            <a:ext cx="5764720" cy="246221"/>
          </a:xfrm>
          <a:prstGeom prst="rect">
            <a:avLst/>
          </a:prstGeom>
          <a:noFill/>
        </p:spPr>
        <p:txBody>
          <a:bodyPr wrap="none" rtlCol="0">
            <a:spAutoFit/>
          </a:bodyPr>
          <a:lstStyle/>
          <a:p>
            <a:r>
              <a:rPr kumimoji="1" lang="en-US" altLang="ja-JP" sz="1000"/>
              <a:t>1stPlayable</a:t>
            </a:r>
            <a:r>
              <a:rPr kumimoji="1" lang="ja-JP" altLang="en-US" sz="1000"/>
              <a:t>ではウェイトに合わせて抽選を行い、再生するのみだったが以下の２点を追加する。</a:t>
            </a:r>
            <a:endParaRPr kumimoji="1" lang="ja-JP" altLang="en-US" sz="1000" dirty="0"/>
          </a:p>
        </p:txBody>
      </p:sp>
      <p:sp>
        <p:nvSpPr>
          <p:cNvPr id="9" name="テキスト ボックス 8">
            <a:extLst>
              <a:ext uri="{FF2B5EF4-FFF2-40B4-BE49-F238E27FC236}">
                <a16:creationId xmlns:a16="http://schemas.microsoft.com/office/drawing/2014/main" id="{2966D8B3-2831-4624-8CB6-14F822AE0C02}"/>
              </a:ext>
            </a:extLst>
          </p:cNvPr>
          <p:cNvSpPr txBox="1"/>
          <p:nvPr/>
        </p:nvSpPr>
        <p:spPr>
          <a:xfrm>
            <a:off x="650010" y="1154027"/>
            <a:ext cx="3348994" cy="276999"/>
          </a:xfrm>
          <a:prstGeom prst="rect">
            <a:avLst/>
          </a:prstGeom>
          <a:noFill/>
        </p:spPr>
        <p:txBody>
          <a:bodyPr wrap="none" rtlCol="0">
            <a:spAutoFit/>
          </a:bodyPr>
          <a:lstStyle/>
          <a:p>
            <a:r>
              <a:rPr kumimoji="1" lang="en-US" altLang="ja-JP" sz="1200" b="1"/>
              <a:t>1</a:t>
            </a:r>
            <a:r>
              <a:rPr kumimoji="1" lang="ja-JP" altLang="en-US" sz="1200" b="1"/>
              <a:t>．怪獣の状態によるウェイトテーブルの変更</a:t>
            </a:r>
            <a:endParaRPr kumimoji="1" lang="ja-JP" altLang="en-US" sz="1200" b="1" dirty="0"/>
          </a:p>
        </p:txBody>
      </p:sp>
      <p:sp>
        <p:nvSpPr>
          <p:cNvPr id="10" name="テキスト ボックス 9">
            <a:extLst>
              <a:ext uri="{FF2B5EF4-FFF2-40B4-BE49-F238E27FC236}">
                <a16:creationId xmlns:a16="http://schemas.microsoft.com/office/drawing/2014/main" id="{978EA2B9-9A61-459D-9FBF-ADEFCCC37D1F}"/>
              </a:ext>
            </a:extLst>
          </p:cNvPr>
          <p:cNvSpPr txBox="1"/>
          <p:nvPr/>
        </p:nvSpPr>
        <p:spPr>
          <a:xfrm>
            <a:off x="650010" y="3640867"/>
            <a:ext cx="1810111" cy="276999"/>
          </a:xfrm>
          <a:prstGeom prst="rect">
            <a:avLst/>
          </a:prstGeom>
          <a:noFill/>
        </p:spPr>
        <p:txBody>
          <a:bodyPr wrap="none" rtlCol="0">
            <a:spAutoFit/>
          </a:bodyPr>
          <a:lstStyle/>
          <a:p>
            <a:r>
              <a:rPr kumimoji="1" lang="en-US" altLang="ja-JP" sz="1200" b="1"/>
              <a:t>2</a:t>
            </a:r>
            <a:r>
              <a:rPr kumimoji="1" lang="ja-JP" altLang="en-US" sz="1200" b="1"/>
              <a:t>．前と同じ攻撃の排除</a:t>
            </a:r>
            <a:endParaRPr kumimoji="1" lang="ja-JP" altLang="en-US" sz="1200" b="1" dirty="0"/>
          </a:p>
        </p:txBody>
      </p:sp>
      <p:sp>
        <p:nvSpPr>
          <p:cNvPr id="11" name="テキスト ボックス 10">
            <a:extLst>
              <a:ext uri="{FF2B5EF4-FFF2-40B4-BE49-F238E27FC236}">
                <a16:creationId xmlns:a16="http://schemas.microsoft.com/office/drawing/2014/main" id="{7E2F14DF-EE01-4C1B-92DA-EA93002181D6}"/>
              </a:ext>
            </a:extLst>
          </p:cNvPr>
          <p:cNvSpPr txBox="1"/>
          <p:nvPr/>
        </p:nvSpPr>
        <p:spPr>
          <a:xfrm>
            <a:off x="822274" y="1450781"/>
            <a:ext cx="5827236" cy="400110"/>
          </a:xfrm>
          <a:prstGeom prst="rect">
            <a:avLst/>
          </a:prstGeom>
          <a:noFill/>
        </p:spPr>
        <p:txBody>
          <a:bodyPr wrap="none" rtlCol="0">
            <a:spAutoFit/>
          </a:bodyPr>
          <a:lstStyle/>
          <a:p>
            <a:r>
              <a:rPr kumimoji="1" lang="ja-JP" altLang="en-US" sz="1000"/>
              <a:t>怪獣に以下の状態を設けて、それによりウェイトのテーブルを変え行動が移り変わるようにする。</a:t>
            </a:r>
            <a:endParaRPr kumimoji="1" lang="en-US" altLang="ja-JP" sz="1000"/>
          </a:p>
          <a:p>
            <a:r>
              <a:rPr kumimoji="1" lang="ja-JP" altLang="en-US" sz="1000"/>
              <a:t>重なったときの優先順位は基本的に番号が大きい方が優先となる。</a:t>
            </a:r>
            <a:endParaRPr kumimoji="1" lang="ja-JP" altLang="en-US" sz="1000" dirty="0"/>
          </a:p>
        </p:txBody>
      </p:sp>
      <p:graphicFrame>
        <p:nvGraphicFramePr>
          <p:cNvPr id="12" name="表 12">
            <a:extLst>
              <a:ext uri="{FF2B5EF4-FFF2-40B4-BE49-F238E27FC236}">
                <a16:creationId xmlns:a16="http://schemas.microsoft.com/office/drawing/2014/main" id="{CB2EE0D6-6ED0-4CFF-8DF5-086680381890}"/>
              </a:ext>
            </a:extLst>
          </p:cNvPr>
          <p:cNvGraphicFramePr>
            <a:graphicFrameLocks noGrp="1"/>
          </p:cNvGraphicFramePr>
          <p:nvPr>
            <p:extLst>
              <p:ext uri="{D42A27DB-BD31-4B8C-83A1-F6EECF244321}">
                <p14:modId xmlns:p14="http://schemas.microsoft.com/office/powerpoint/2010/main" val="3392512331"/>
              </p:ext>
            </p:extLst>
          </p:nvPr>
        </p:nvGraphicFramePr>
        <p:xfrm>
          <a:off x="822274" y="1887910"/>
          <a:ext cx="2513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384534489"/>
                    </a:ext>
                  </a:extLst>
                </a:gridCol>
                <a:gridCol w="979805">
                  <a:extLst>
                    <a:ext uri="{9D8B030D-6E8A-4147-A177-3AD203B41FA5}">
                      <a16:colId xmlns:a16="http://schemas.microsoft.com/office/drawing/2014/main" val="1747860252"/>
                    </a:ext>
                  </a:extLst>
                </a:gridCol>
                <a:gridCol w="1106805">
                  <a:extLst>
                    <a:ext uri="{9D8B030D-6E8A-4147-A177-3AD203B41FA5}">
                      <a16:colId xmlns:a16="http://schemas.microsoft.com/office/drawing/2014/main" val="487091951"/>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状態</a:t>
                      </a:r>
                    </a:p>
                  </a:txBody>
                  <a:tcPr/>
                </a:tc>
                <a:tc>
                  <a:txBody>
                    <a:bodyPr/>
                    <a:lstStyle/>
                    <a:p>
                      <a:r>
                        <a:rPr kumimoji="1" lang="ja-JP" altLang="en-US" sz="1000"/>
                        <a:t>切り替わり条件</a:t>
                      </a:r>
                    </a:p>
                  </a:txBody>
                  <a:tcPr/>
                </a:tc>
                <a:extLst>
                  <a:ext uri="{0D108BD9-81ED-4DB2-BD59-A6C34878D82A}">
                    <a16:rowId xmlns:a16="http://schemas.microsoft.com/office/drawing/2014/main" val="2149335736"/>
                  </a:ext>
                </a:extLst>
              </a:tr>
              <a:tr h="0">
                <a:tc>
                  <a:txBody>
                    <a:bodyPr/>
                    <a:lstStyle/>
                    <a:p>
                      <a:r>
                        <a:rPr kumimoji="1" lang="en-US" altLang="ja-JP" sz="1000"/>
                        <a:t>1</a:t>
                      </a:r>
                      <a:endParaRPr kumimoji="1" lang="ja-JP" altLang="en-US" sz="1000"/>
                    </a:p>
                  </a:txBody>
                  <a:tcPr/>
                </a:tc>
                <a:tc>
                  <a:txBody>
                    <a:bodyPr/>
                    <a:lstStyle/>
                    <a:p>
                      <a:r>
                        <a:rPr kumimoji="1" lang="ja-JP" altLang="en-US" sz="1000"/>
                        <a:t>通常</a:t>
                      </a:r>
                    </a:p>
                  </a:txBody>
                  <a:tcPr/>
                </a:tc>
                <a:tc>
                  <a:txBody>
                    <a:bodyPr/>
                    <a:lstStyle/>
                    <a:p>
                      <a:r>
                        <a:rPr kumimoji="1" lang="ja-JP" altLang="en-US" sz="1000"/>
                        <a:t>下記以外</a:t>
                      </a:r>
                    </a:p>
                  </a:txBody>
                  <a:tcPr/>
                </a:tc>
                <a:extLst>
                  <a:ext uri="{0D108BD9-81ED-4DB2-BD59-A6C34878D82A}">
                    <a16:rowId xmlns:a16="http://schemas.microsoft.com/office/drawing/2014/main" val="2293458941"/>
                  </a:ext>
                </a:extLst>
              </a:tr>
              <a:tr h="0">
                <a:tc>
                  <a:txBody>
                    <a:bodyPr/>
                    <a:lstStyle/>
                    <a:p>
                      <a:r>
                        <a:rPr kumimoji="1" lang="en-US" altLang="ja-JP" sz="1000"/>
                        <a:t>2</a:t>
                      </a:r>
                      <a:endParaRPr kumimoji="1" lang="ja-JP" altLang="en-US" sz="1000"/>
                    </a:p>
                  </a:txBody>
                  <a:tcPr/>
                </a:tc>
                <a:tc>
                  <a:txBody>
                    <a:bodyPr/>
                    <a:lstStyle/>
                    <a:p>
                      <a:r>
                        <a:rPr kumimoji="1" lang="ja-JP" altLang="en-US" sz="1000"/>
                        <a:t>激怒</a:t>
                      </a:r>
                    </a:p>
                  </a:txBody>
                  <a:tcPr/>
                </a:tc>
                <a:tc>
                  <a:txBody>
                    <a:bodyPr/>
                    <a:lstStyle/>
                    <a:p>
                      <a:r>
                        <a:rPr kumimoji="1" lang="ja-JP" altLang="en-US" sz="1000"/>
                        <a:t>激怒中</a:t>
                      </a:r>
                    </a:p>
                  </a:txBody>
                  <a:tcPr/>
                </a:tc>
                <a:extLst>
                  <a:ext uri="{0D108BD9-81ED-4DB2-BD59-A6C34878D82A}">
                    <a16:rowId xmlns:a16="http://schemas.microsoft.com/office/drawing/2014/main" val="1422558043"/>
                  </a:ext>
                </a:extLst>
              </a:tr>
              <a:tr h="0">
                <a:tc>
                  <a:txBody>
                    <a:bodyPr/>
                    <a:lstStyle/>
                    <a:p>
                      <a:r>
                        <a:rPr kumimoji="1" lang="en-US" altLang="ja-JP" sz="1000"/>
                        <a:t>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部位破壊後</a:t>
                      </a:r>
                    </a:p>
                  </a:txBody>
                  <a:tcPr/>
                </a:tc>
                <a:tc>
                  <a:txBody>
                    <a:bodyPr/>
                    <a:lstStyle/>
                    <a:p>
                      <a:r>
                        <a:rPr kumimoji="1" lang="ja-JP" altLang="en-US" sz="1000"/>
                        <a:t>部位破壊後</a:t>
                      </a:r>
                    </a:p>
                  </a:txBody>
                  <a:tcPr/>
                </a:tc>
                <a:extLst>
                  <a:ext uri="{0D108BD9-81ED-4DB2-BD59-A6C34878D82A}">
                    <a16:rowId xmlns:a16="http://schemas.microsoft.com/office/drawing/2014/main" val="87348837"/>
                  </a:ext>
                </a:extLst>
              </a:tr>
              <a:tr h="0">
                <a:tc>
                  <a:txBody>
                    <a:bodyPr/>
                    <a:lstStyle/>
                    <a:p>
                      <a:r>
                        <a:rPr kumimoji="1" lang="en-US" altLang="ja-JP" sz="1000"/>
                        <a:t>4</a:t>
                      </a:r>
                      <a:endParaRPr kumimoji="1" lang="ja-JP" altLang="en-US" sz="1000"/>
                    </a:p>
                  </a:txBody>
                  <a:tcPr/>
                </a:tc>
                <a:tc>
                  <a:txBody>
                    <a:bodyPr/>
                    <a:lstStyle/>
                    <a:p>
                      <a:r>
                        <a:rPr kumimoji="1" lang="ja-JP" altLang="en-US" sz="1000"/>
                        <a:t>激怒後</a:t>
                      </a:r>
                    </a:p>
                  </a:txBody>
                  <a:tcPr/>
                </a:tc>
                <a:tc>
                  <a:txBody>
                    <a:bodyPr/>
                    <a:lstStyle/>
                    <a:p>
                      <a:r>
                        <a:rPr kumimoji="1" lang="ja-JP" altLang="en-US" sz="1000"/>
                        <a:t>激怒終了後</a:t>
                      </a:r>
                    </a:p>
                  </a:txBody>
                  <a:tcPr/>
                </a:tc>
                <a:extLst>
                  <a:ext uri="{0D108BD9-81ED-4DB2-BD59-A6C34878D82A}">
                    <a16:rowId xmlns:a16="http://schemas.microsoft.com/office/drawing/2014/main" val="966872123"/>
                  </a:ext>
                </a:extLst>
              </a:tr>
              <a:tr h="0">
                <a:tc>
                  <a:txBody>
                    <a:bodyPr/>
                    <a:lstStyle/>
                    <a:p>
                      <a:r>
                        <a:rPr kumimoji="1" lang="en-US" altLang="ja-JP" sz="1000"/>
                        <a:t>5</a:t>
                      </a:r>
                      <a:endParaRPr kumimoji="1" lang="ja-JP" altLang="en-US" sz="1000"/>
                    </a:p>
                  </a:txBody>
                  <a:tcPr/>
                </a:tc>
                <a:tc>
                  <a:txBody>
                    <a:bodyPr/>
                    <a:lstStyle/>
                    <a:p>
                      <a:r>
                        <a:rPr kumimoji="1" lang="ja-JP" altLang="en-US" sz="1000"/>
                        <a:t>バトル開始後</a:t>
                      </a:r>
                    </a:p>
                  </a:txBody>
                  <a:tcPr/>
                </a:tc>
                <a:tc>
                  <a:txBody>
                    <a:bodyPr/>
                    <a:lstStyle/>
                    <a:p>
                      <a:r>
                        <a:rPr kumimoji="1" lang="en-US" altLang="ja-JP" sz="1000"/>
                        <a:t>4</a:t>
                      </a:r>
                      <a:r>
                        <a:rPr kumimoji="1" lang="ja-JP" altLang="en-US" sz="1000"/>
                        <a:t>分以降</a:t>
                      </a:r>
                    </a:p>
                  </a:txBody>
                  <a:tcPr/>
                </a:tc>
                <a:extLst>
                  <a:ext uri="{0D108BD9-81ED-4DB2-BD59-A6C34878D82A}">
                    <a16:rowId xmlns:a16="http://schemas.microsoft.com/office/drawing/2014/main" val="797732485"/>
                  </a:ext>
                </a:extLst>
              </a:tr>
            </a:tbl>
          </a:graphicData>
        </a:graphic>
      </p:graphicFrame>
      <p:sp>
        <p:nvSpPr>
          <p:cNvPr id="14" name="テキスト ボックス 13">
            <a:extLst>
              <a:ext uri="{FF2B5EF4-FFF2-40B4-BE49-F238E27FC236}">
                <a16:creationId xmlns:a16="http://schemas.microsoft.com/office/drawing/2014/main" id="{DDD03B55-ADF8-463C-A259-36973F505F79}"/>
              </a:ext>
            </a:extLst>
          </p:cNvPr>
          <p:cNvSpPr txBox="1"/>
          <p:nvPr/>
        </p:nvSpPr>
        <p:spPr>
          <a:xfrm>
            <a:off x="822274" y="3954885"/>
            <a:ext cx="3631122" cy="246221"/>
          </a:xfrm>
          <a:prstGeom prst="rect">
            <a:avLst/>
          </a:prstGeom>
          <a:noFill/>
        </p:spPr>
        <p:txBody>
          <a:bodyPr wrap="none" rtlCol="0">
            <a:spAutoFit/>
          </a:bodyPr>
          <a:lstStyle/>
          <a:p>
            <a:r>
              <a:rPr kumimoji="1" lang="ja-JP" altLang="en-US" sz="1000"/>
              <a:t>次の攻撃の抽選時、前と同じ攻撃のウェイトは</a:t>
            </a:r>
            <a:r>
              <a:rPr kumimoji="1" lang="en-US" altLang="ja-JP" sz="1000"/>
              <a:t>50%</a:t>
            </a:r>
            <a:r>
              <a:rPr kumimoji="1" lang="ja-JP" altLang="en-US" sz="1000"/>
              <a:t>とする。</a:t>
            </a:r>
            <a:endParaRPr kumimoji="1" lang="ja-JP" altLang="en-US" sz="1000" dirty="0"/>
          </a:p>
        </p:txBody>
      </p:sp>
    </p:spTree>
    <p:extLst>
      <p:ext uri="{BB962C8B-B14F-4D97-AF65-F5344CB8AC3E}">
        <p14:creationId xmlns:p14="http://schemas.microsoft.com/office/powerpoint/2010/main" val="158878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6" name="テキスト ボックス 5">
            <a:extLst>
              <a:ext uri="{FF2B5EF4-FFF2-40B4-BE49-F238E27FC236}">
                <a16:creationId xmlns:a16="http://schemas.microsoft.com/office/drawing/2014/main" id="{B92D3650-D606-4D22-9D24-D9C1E39439C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●増殖怪獣について</a:t>
            </a:r>
          </a:p>
        </p:txBody>
      </p:sp>
      <p:sp>
        <p:nvSpPr>
          <p:cNvPr id="8" name="テキスト ボックス 7">
            <a:extLst>
              <a:ext uri="{FF2B5EF4-FFF2-40B4-BE49-F238E27FC236}">
                <a16:creationId xmlns:a16="http://schemas.microsoft.com/office/drawing/2014/main" id="{BB752333-476A-4C1A-B3D8-7E6C63E6903E}"/>
              </a:ext>
            </a:extLst>
          </p:cNvPr>
          <p:cNvSpPr txBox="1"/>
          <p:nvPr/>
        </p:nvSpPr>
        <p:spPr>
          <a:xfrm>
            <a:off x="650010" y="846250"/>
            <a:ext cx="3903633" cy="400110"/>
          </a:xfrm>
          <a:prstGeom prst="rect">
            <a:avLst/>
          </a:prstGeom>
          <a:noFill/>
        </p:spPr>
        <p:txBody>
          <a:bodyPr wrap="none" rtlCol="0">
            <a:spAutoFit/>
          </a:bodyPr>
          <a:lstStyle/>
          <a:p>
            <a:r>
              <a:rPr kumimoji="1" lang="ja-JP" altLang="en-US" sz="1000" dirty="0"/>
              <a:t>増殖怪獣は１バトルで同時に複数出てくるタイプの怪獣を指す。</a:t>
            </a:r>
            <a:endParaRPr kumimoji="1" lang="en-US" altLang="ja-JP" sz="1000" dirty="0"/>
          </a:p>
          <a:p>
            <a:r>
              <a:rPr kumimoji="1" lang="ja-JP" altLang="en-US" sz="1000" dirty="0"/>
              <a:t>本ゲームには２種出る想定。</a:t>
            </a:r>
          </a:p>
        </p:txBody>
      </p:sp>
      <p:sp>
        <p:nvSpPr>
          <p:cNvPr id="9" name="テキスト ボックス 8">
            <a:extLst>
              <a:ext uri="{FF2B5EF4-FFF2-40B4-BE49-F238E27FC236}">
                <a16:creationId xmlns:a16="http://schemas.microsoft.com/office/drawing/2014/main" id="{01E217B6-B638-43B4-9739-A0835CD33F97}"/>
              </a:ext>
            </a:extLst>
          </p:cNvPr>
          <p:cNvSpPr txBox="1"/>
          <p:nvPr/>
        </p:nvSpPr>
        <p:spPr>
          <a:xfrm>
            <a:off x="415419" y="1399922"/>
            <a:ext cx="1620957" cy="307777"/>
          </a:xfrm>
          <a:prstGeom prst="rect">
            <a:avLst/>
          </a:prstGeom>
          <a:noFill/>
        </p:spPr>
        <p:txBody>
          <a:bodyPr wrap="none" rtlCol="0">
            <a:spAutoFit/>
          </a:bodyPr>
          <a:lstStyle/>
          <a:p>
            <a:r>
              <a:rPr kumimoji="1" lang="ja-JP" altLang="en-US" sz="1400" b="1" dirty="0"/>
              <a:t>●増殖怪獣の扱い</a:t>
            </a:r>
          </a:p>
        </p:txBody>
      </p:sp>
      <p:sp>
        <p:nvSpPr>
          <p:cNvPr id="10" name="テキスト ボックス 9">
            <a:extLst>
              <a:ext uri="{FF2B5EF4-FFF2-40B4-BE49-F238E27FC236}">
                <a16:creationId xmlns:a16="http://schemas.microsoft.com/office/drawing/2014/main" id="{69E5FB9E-F8DE-447E-B508-8F43AADD7E89}"/>
              </a:ext>
            </a:extLst>
          </p:cNvPr>
          <p:cNvSpPr txBox="1"/>
          <p:nvPr/>
        </p:nvSpPr>
        <p:spPr>
          <a:xfrm>
            <a:off x="650009" y="1707699"/>
            <a:ext cx="4416594" cy="400110"/>
          </a:xfrm>
          <a:prstGeom prst="rect">
            <a:avLst/>
          </a:prstGeom>
          <a:noFill/>
        </p:spPr>
        <p:txBody>
          <a:bodyPr wrap="none" rtlCol="0">
            <a:spAutoFit/>
          </a:bodyPr>
          <a:lstStyle/>
          <a:p>
            <a:r>
              <a:rPr kumimoji="1" lang="ja-JP" altLang="en-US" sz="1000" dirty="0"/>
              <a:t>複数体表示されているものの基本的には１体の怪獣と同等の扱いをする。</a:t>
            </a:r>
            <a:endParaRPr kumimoji="1" lang="en-US" altLang="ja-JP" sz="1000" dirty="0"/>
          </a:p>
          <a:p>
            <a:r>
              <a:rPr kumimoji="1" lang="ja-JP" altLang="en-US" sz="1000" dirty="0"/>
              <a:t>ただし、増殖怪獣専用の挙動も必要となる。</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2763996"/>
            <a:ext cx="2388795" cy="276999"/>
          </a:xfrm>
          <a:prstGeom prst="rect">
            <a:avLst/>
          </a:prstGeom>
          <a:noFill/>
        </p:spPr>
        <p:txBody>
          <a:bodyPr wrap="none" rtlCol="0">
            <a:spAutoFit/>
          </a:bodyPr>
          <a:lstStyle/>
          <a:p>
            <a:r>
              <a:rPr kumimoji="1" lang="ja-JP" altLang="en-US" sz="1200" b="1"/>
              <a:t>○</a:t>
            </a:r>
            <a:r>
              <a:rPr kumimoji="1" lang="en-US" altLang="ja-JP" sz="1200" b="1"/>
              <a:t>HP</a:t>
            </a:r>
            <a:r>
              <a:rPr kumimoji="1" lang="ja-JP" altLang="en-US" sz="1200" b="1"/>
              <a:t>バーの扱い</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3071773"/>
            <a:ext cx="6830716" cy="400110"/>
          </a:xfrm>
          <a:prstGeom prst="rect">
            <a:avLst/>
          </a:prstGeom>
          <a:noFill/>
        </p:spPr>
        <p:txBody>
          <a:bodyPr wrap="none" rtlCol="0">
            <a:spAutoFit/>
          </a:bodyPr>
          <a:lstStyle/>
          <a:p>
            <a:r>
              <a:rPr kumimoji="1" lang="en-US" altLang="ja-JP" sz="1000"/>
              <a:t>HP</a:t>
            </a:r>
            <a:r>
              <a:rPr kumimoji="1" lang="ja-JP" altLang="en-US" sz="1000"/>
              <a:t>自体は個別で持つものの、</a:t>
            </a:r>
            <a:r>
              <a:rPr kumimoji="1" lang="en-US" altLang="ja-JP" sz="1000"/>
              <a:t>HP</a:t>
            </a:r>
            <a:r>
              <a:rPr kumimoji="1" lang="ja-JP" altLang="en-US" sz="1000"/>
              <a:t>バーとしては合計した数値を持つ同一個体とする。（個別の</a:t>
            </a:r>
            <a:r>
              <a:rPr kumimoji="1" lang="en-US" altLang="ja-JP" sz="1000"/>
              <a:t>HP</a:t>
            </a:r>
            <a:r>
              <a:rPr kumimoji="1" lang="ja-JP" altLang="en-US" sz="1000"/>
              <a:t>の認識はさせない）</a:t>
            </a:r>
            <a:endParaRPr kumimoji="1" lang="en-US" altLang="ja-JP" sz="1000"/>
          </a:p>
          <a:p>
            <a:r>
              <a:rPr kumimoji="1" lang="ja-JP" altLang="en-US" sz="1000"/>
              <a:t>そのため、</a:t>
            </a:r>
            <a:r>
              <a:rPr kumimoji="1" lang="en-US" altLang="ja-JP" sz="1000"/>
              <a:t>HP</a:t>
            </a:r>
            <a:r>
              <a:rPr kumimoji="1" lang="ja-JP" altLang="en-US" sz="1000" dirty="0"/>
              <a:t>バー</a:t>
            </a:r>
            <a:r>
              <a:rPr kumimoji="1" lang="ja-JP" altLang="en-US" sz="1000"/>
              <a:t>の見せ方も通常怪獣と同一とする。</a:t>
            </a:r>
            <a:endParaRPr kumimoji="1" lang="en-US" altLang="ja-JP" sz="1000"/>
          </a:p>
        </p:txBody>
      </p:sp>
      <p:graphicFrame>
        <p:nvGraphicFramePr>
          <p:cNvPr id="16" name="表 15">
            <a:extLst>
              <a:ext uri="{FF2B5EF4-FFF2-40B4-BE49-F238E27FC236}">
                <a16:creationId xmlns:a16="http://schemas.microsoft.com/office/drawing/2014/main" id="{AACA8D99-6F32-4E6B-B910-ED4E29B3ED08}"/>
              </a:ext>
            </a:extLst>
          </p:cNvPr>
          <p:cNvGraphicFramePr>
            <a:graphicFrameLocks noGrp="1"/>
          </p:cNvGraphicFramePr>
          <p:nvPr>
            <p:extLst>
              <p:ext uri="{D42A27DB-BD31-4B8C-83A1-F6EECF244321}">
                <p14:modId xmlns:p14="http://schemas.microsoft.com/office/powerpoint/2010/main" val="1283119038"/>
              </p:ext>
            </p:extLst>
          </p:nvPr>
        </p:nvGraphicFramePr>
        <p:xfrm>
          <a:off x="811739" y="3530595"/>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21" name="テキスト ボックス 20">
            <a:extLst>
              <a:ext uri="{FF2B5EF4-FFF2-40B4-BE49-F238E27FC236}">
                <a16:creationId xmlns:a16="http://schemas.microsoft.com/office/drawing/2014/main" id="{52D827D3-6847-4420-B2FA-6EE5DDFB7CB2}"/>
              </a:ext>
            </a:extLst>
          </p:cNvPr>
          <p:cNvSpPr txBox="1"/>
          <p:nvPr/>
        </p:nvSpPr>
        <p:spPr>
          <a:xfrm>
            <a:off x="650009" y="2151406"/>
            <a:ext cx="2388795" cy="276999"/>
          </a:xfrm>
          <a:prstGeom prst="rect">
            <a:avLst/>
          </a:prstGeom>
          <a:noFill/>
        </p:spPr>
        <p:txBody>
          <a:bodyPr wrap="none" rtlCol="0">
            <a:spAutoFit/>
          </a:bodyPr>
          <a:lstStyle/>
          <a:p>
            <a:r>
              <a:rPr kumimoji="1" lang="ja-JP" altLang="en-US" sz="1200" b="1"/>
              <a:t>○増殖怪獣の</a:t>
            </a:r>
            <a:r>
              <a:rPr kumimoji="1" lang="en-US" altLang="ja-JP" sz="1200" b="1"/>
              <a:t>HP</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22" name="テキスト ボックス 21">
            <a:extLst>
              <a:ext uri="{FF2B5EF4-FFF2-40B4-BE49-F238E27FC236}">
                <a16:creationId xmlns:a16="http://schemas.microsoft.com/office/drawing/2014/main" id="{E693FB01-E16F-4629-9D04-5C4B56E6614C}"/>
              </a:ext>
            </a:extLst>
          </p:cNvPr>
          <p:cNvSpPr txBox="1"/>
          <p:nvPr/>
        </p:nvSpPr>
        <p:spPr>
          <a:xfrm>
            <a:off x="811738" y="2436498"/>
            <a:ext cx="3297698" cy="246221"/>
          </a:xfrm>
          <a:prstGeom prst="rect">
            <a:avLst/>
          </a:prstGeom>
          <a:noFill/>
        </p:spPr>
        <p:txBody>
          <a:bodyPr wrap="none" rtlCol="0">
            <a:spAutoFit/>
          </a:bodyPr>
          <a:lstStyle/>
          <a:p>
            <a:r>
              <a:rPr kumimoji="1" lang="ja-JP" altLang="en-US" sz="1000"/>
              <a:t>増殖怪獣の</a:t>
            </a:r>
            <a:r>
              <a:rPr kumimoji="1" lang="en-US" altLang="ja-JP" sz="1000"/>
              <a:t>HP</a:t>
            </a:r>
            <a:r>
              <a:rPr kumimoji="1" lang="ja-JP" altLang="en-US" sz="1000"/>
              <a:t>は、</a:t>
            </a:r>
            <a:r>
              <a:rPr kumimoji="1" lang="ja-JP" altLang="en-US" sz="1000" b="1">
                <a:solidFill>
                  <a:srgbClr val="00B0F0"/>
                </a:solidFill>
              </a:rPr>
              <a:t>各増殖怪獣ごとに個別に管理</a:t>
            </a:r>
            <a:r>
              <a:rPr kumimoji="1" lang="ja-JP" altLang="en-US" sz="1000"/>
              <a:t>する。</a:t>
            </a:r>
            <a:endParaRPr kumimoji="1" lang="en-US" altLang="ja-JP" sz="1000"/>
          </a:p>
        </p:txBody>
      </p:sp>
    </p:spTree>
    <p:extLst>
      <p:ext uri="{BB962C8B-B14F-4D97-AF65-F5344CB8AC3E}">
        <p14:creationId xmlns:p14="http://schemas.microsoft.com/office/powerpoint/2010/main" val="19887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1877437" cy="276999"/>
          </a:xfrm>
          <a:prstGeom prst="rect">
            <a:avLst/>
          </a:prstGeom>
          <a:noFill/>
        </p:spPr>
        <p:txBody>
          <a:bodyPr wrap="none" rtlCol="0">
            <a:spAutoFit/>
          </a:bodyPr>
          <a:lstStyle/>
          <a:p>
            <a:r>
              <a:rPr kumimoji="1" lang="ja-JP" altLang="en-US" sz="1200" b="1" dirty="0"/>
              <a:t>○怪獣への</a:t>
            </a:r>
            <a:r>
              <a:rPr kumimoji="1" lang="ja-JP" altLang="en-US" sz="1200" b="1"/>
              <a:t>ダメージ表現</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5570756" cy="1169551"/>
          </a:xfrm>
          <a:prstGeom prst="rect">
            <a:avLst/>
          </a:prstGeom>
          <a:noFill/>
        </p:spPr>
        <p:txBody>
          <a:bodyPr wrap="none" rtlCol="0">
            <a:spAutoFit/>
          </a:bodyPr>
          <a:lstStyle/>
          <a:p>
            <a:r>
              <a:rPr kumimoji="1" lang="ja-JP" altLang="en-US" sz="1000" dirty="0"/>
              <a:t>通常攻撃については、基本的には通常怪獣の部位攻撃と同じ扱いで行う。</a:t>
            </a:r>
            <a:endParaRPr kumimoji="1" lang="en-US" altLang="ja-JP" sz="1000" dirty="0"/>
          </a:p>
          <a:p>
            <a:endParaRPr kumimoji="1" lang="en-US" altLang="ja-JP" sz="1000" dirty="0"/>
          </a:p>
          <a:p>
            <a:r>
              <a:rPr kumimoji="1" lang="en-US" altLang="ja-JP" sz="1000" dirty="0"/>
              <a:t>TR</a:t>
            </a:r>
            <a:r>
              <a:rPr kumimoji="1" lang="ja-JP" altLang="en-US" sz="1000" dirty="0"/>
              <a:t>必殺技、キズナ連携、支援兵器の攻撃シーンの</a:t>
            </a:r>
            <a:endParaRPr kumimoji="1" lang="en-US" altLang="ja-JP" sz="1000" dirty="0"/>
          </a:p>
          <a:p>
            <a:r>
              <a:rPr kumimoji="1" lang="ja-JP" altLang="en-US" sz="1000" dirty="0"/>
              <a:t>怪獣へのダメージの際にも、各個体への攻撃という概念がないので、</a:t>
            </a:r>
            <a:endParaRPr kumimoji="1" lang="en-US" altLang="ja-JP" sz="1000" dirty="0"/>
          </a:p>
          <a:p>
            <a:r>
              <a:rPr kumimoji="1" lang="ja-JP" altLang="en-US" sz="1000" dirty="0"/>
              <a:t>ひとまとめにダメージを与えても違和感のないものにする必要がある。</a:t>
            </a:r>
            <a:endParaRPr kumimoji="1" lang="en-US" altLang="ja-JP" sz="1000" dirty="0"/>
          </a:p>
          <a:p>
            <a:endParaRPr kumimoji="1" lang="en-US" altLang="ja-JP" sz="1000" dirty="0"/>
          </a:p>
          <a:p>
            <a:r>
              <a:rPr kumimoji="1" lang="ja-JP" altLang="en-US" sz="1000" dirty="0"/>
              <a:t>また、その後のダメージについては、ダメージを若干ブレた３等分として全員に表示させる。</a:t>
            </a:r>
          </a:p>
        </p:txBody>
      </p:sp>
      <p:pic>
        <p:nvPicPr>
          <p:cNvPr id="2" name="図 1">
            <a:extLst>
              <a:ext uri="{FF2B5EF4-FFF2-40B4-BE49-F238E27FC236}">
                <a16:creationId xmlns:a16="http://schemas.microsoft.com/office/drawing/2014/main" id="{A2B0659F-2C05-4770-9B96-FA1F6DB23A7E}"/>
              </a:ext>
            </a:extLst>
          </p:cNvPr>
          <p:cNvPicPr>
            <a:picLocks noChangeAspect="1"/>
          </p:cNvPicPr>
          <p:nvPr/>
        </p:nvPicPr>
        <p:blipFill>
          <a:blip r:embed="rId2"/>
          <a:stretch>
            <a:fillRect/>
          </a:stretch>
        </p:blipFill>
        <p:spPr>
          <a:xfrm>
            <a:off x="949200" y="2193169"/>
            <a:ext cx="1396883" cy="2471660"/>
          </a:xfrm>
          <a:prstGeom prst="rect">
            <a:avLst/>
          </a:prstGeom>
        </p:spPr>
      </p:pic>
      <p:sp>
        <p:nvSpPr>
          <p:cNvPr id="29" name="テキスト ボックス 28">
            <a:extLst>
              <a:ext uri="{FF2B5EF4-FFF2-40B4-BE49-F238E27FC236}">
                <a16:creationId xmlns:a16="http://schemas.microsoft.com/office/drawing/2014/main" id="{C4BA55F8-751D-4712-ADE4-944DBA2DF80C}"/>
              </a:ext>
            </a:extLst>
          </p:cNvPr>
          <p:cNvSpPr txBox="1"/>
          <p:nvPr/>
        </p:nvSpPr>
        <p:spPr>
          <a:xfrm>
            <a:off x="2431055" y="2193169"/>
            <a:ext cx="1723549" cy="400110"/>
          </a:xfrm>
          <a:prstGeom prst="rect">
            <a:avLst/>
          </a:prstGeom>
          <a:noFill/>
        </p:spPr>
        <p:txBody>
          <a:bodyPr wrap="none" rtlCol="0">
            <a:spAutoFit/>
          </a:bodyPr>
          <a:lstStyle/>
          <a:p>
            <a:r>
              <a:rPr kumimoji="1" lang="ja-JP" altLang="en-US" sz="1000" dirty="0"/>
              <a:t>←図のようにひとまとめに</a:t>
            </a:r>
            <a:endParaRPr kumimoji="1" lang="en-US" altLang="ja-JP" sz="1000" dirty="0"/>
          </a:p>
          <a:p>
            <a:r>
              <a:rPr kumimoji="1" lang="ja-JP" altLang="en-US" sz="1000" dirty="0"/>
              <a:t>して表現。</a:t>
            </a:r>
          </a:p>
        </p:txBody>
      </p:sp>
      <p:pic>
        <p:nvPicPr>
          <p:cNvPr id="4" name="図 3">
            <a:extLst>
              <a:ext uri="{FF2B5EF4-FFF2-40B4-BE49-F238E27FC236}">
                <a16:creationId xmlns:a16="http://schemas.microsoft.com/office/drawing/2014/main" id="{559417BC-EB50-44F8-825B-E13828F020E6}"/>
              </a:ext>
            </a:extLst>
          </p:cNvPr>
          <p:cNvPicPr>
            <a:picLocks noChangeAspect="1"/>
          </p:cNvPicPr>
          <p:nvPr/>
        </p:nvPicPr>
        <p:blipFill>
          <a:blip r:embed="rId3"/>
          <a:stretch>
            <a:fillRect/>
          </a:stretch>
        </p:blipFill>
        <p:spPr>
          <a:xfrm>
            <a:off x="4290956" y="2193169"/>
            <a:ext cx="1396883" cy="2471660"/>
          </a:xfrm>
          <a:prstGeom prst="rect">
            <a:avLst/>
          </a:prstGeom>
        </p:spPr>
      </p:pic>
      <p:sp>
        <p:nvSpPr>
          <p:cNvPr id="51" name="テキスト ボックス 50">
            <a:extLst>
              <a:ext uri="{FF2B5EF4-FFF2-40B4-BE49-F238E27FC236}">
                <a16:creationId xmlns:a16="http://schemas.microsoft.com/office/drawing/2014/main" id="{92D6890D-1BBA-4CC1-BE25-4241E6C98A0E}"/>
              </a:ext>
            </a:extLst>
          </p:cNvPr>
          <p:cNvSpPr txBox="1"/>
          <p:nvPr/>
        </p:nvSpPr>
        <p:spPr>
          <a:xfrm>
            <a:off x="2431055" y="2753484"/>
            <a:ext cx="1851789" cy="400110"/>
          </a:xfrm>
          <a:prstGeom prst="rect">
            <a:avLst/>
          </a:prstGeom>
          <a:noFill/>
        </p:spPr>
        <p:txBody>
          <a:bodyPr wrap="none" rtlCol="0">
            <a:spAutoFit/>
          </a:bodyPr>
          <a:lstStyle/>
          <a:p>
            <a:r>
              <a:rPr kumimoji="1" lang="ja-JP" altLang="en-US" sz="1000" dirty="0"/>
              <a:t>カットを通常のバトルに→</a:t>
            </a:r>
            <a:endParaRPr kumimoji="1" lang="en-US" altLang="ja-JP" sz="1000" dirty="0"/>
          </a:p>
          <a:p>
            <a:r>
              <a:rPr kumimoji="1" lang="ja-JP" altLang="en-US" sz="1000" dirty="0"/>
              <a:t>戻して全員にダメージ表現。</a:t>
            </a:r>
          </a:p>
        </p:txBody>
      </p:sp>
      <p:sp>
        <p:nvSpPr>
          <p:cNvPr id="14" name="テキスト ボックス 13">
            <a:extLst>
              <a:ext uri="{FF2B5EF4-FFF2-40B4-BE49-F238E27FC236}">
                <a16:creationId xmlns:a16="http://schemas.microsoft.com/office/drawing/2014/main" id="{2BDC8F81-5C0B-47DB-A6E3-D56D92827380}"/>
              </a:ext>
            </a:extLst>
          </p:cNvPr>
          <p:cNvSpPr txBox="1"/>
          <p:nvPr/>
        </p:nvSpPr>
        <p:spPr>
          <a:xfrm>
            <a:off x="949200" y="4716905"/>
            <a:ext cx="4211409" cy="246221"/>
          </a:xfrm>
          <a:prstGeom prst="rect">
            <a:avLst/>
          </a:prstGeom>
          <a:noFill/>
        </p:spPr>
        <p:txBody>
          <a:bodyPr wrap="none" rtlCol="0">
            <a:spAutoFit/>
          </a:bodyPr>
          <a:lstStyle/>
          <a:p>
            <a:r>
              <a:rPr kumimoji="1" lang="en-US" altLang="ja-JP" sz="1000"/>
              <a:t>※</a:t>
            </a:r>
            <a:r>
              <a:rPr kumimoji="1" lang="ja-JP" altLang="en-US" sz="1000"/>
              <a:t>本ダメージ演出はカットシーンにて表現する。</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追記）</a:t>
            </a:r>
            <a:endParaRPr kumimoji="1" lang="ja-JP" altLang="en-US" sz="1000" b="1" dirty="0">
              <a:solidFill>
                <a:srgbClr val="FF0000"/>
              </a:solidFill>
            </a:endParaRPr>
          </a:p>
        </p:txBody>
      </p:sp>
    </p:spTree>
    <p:extLst>
      <p:ext uri="{BB962C8B-B14F-4D97-AF65-F5344CB8AC3E}">
        <p14:creationId xmlns:p14="http://schemas.microsoft.com/office/powerpoint/2010/main" val="395150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AC57AB0-8700-4FF1-B348-223053D82341}"/>
              </a:ext>
            </a:extLst>
          </p:cNvPr>
          <p:cNvPicPr>
            <a:picLocks noChangeAspect="1"/>
          </p:cNvPicPr>
          <p:nvPr/>
        </p:nvPicPr>
        <p:blipFill>
          <a:blip r:embed="rId2"/>
          <a:stretch>
            <a:fillRect/>
          </a:stretch>
        </p:blipFill>
        <p:spPr>
          <a:xfrm>
            <a:off x="2923387" y="1416428"/>
            <a:ext cx="1394587" cy="2436557"/>
          </a:xfrm>
          <a:prstGeom prst="rect">
            <a:avLst/>
          </a:prstGeom>
        </p:spPr>
      </p:pic>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2044149" cy="276999"/>
          </a:xfrm>
          <a:prstGeom prst="rect">
            <a:avLst/>
          </a:prstGeom>
          <a:noFill/>
        </p:spPr>
        <p:txBody>
          <a:bodyPr wrap="none" rtlCol="0">
            <a:spAutoFit/>
          </a:bodyPr>
          <a:lstStyle/>
          <a:p>
            <a:r>
              <a:rPr kumimoji="1" lang="ja-JP" altLang="en-US" sz="1200" b="1" dirty="0"/>
              <a:t>○</a:t>
            </a:r>
            <a:r>
              <a:rPr kumimoji="1" lang="ja-JP" altLang="en-US" sz="1200" b="1"/>
              <a:t>死亡表現</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6118983" cy="400110"/>
          </a:xfrm>
          <a:prstGeom prst="rect">
            <a:avLst/>
          </a:prstGeom>
          <a:noFill/>
        </p:spPr>
        <p:txBody>
          <a:bodyPr wrap="none" rtlCol="0">
            <a:spAutoFit/>
          </a:bodyPr>
          <a:lstStyle/>
          <a:p>
            <a:r>
              <a:rPr kumimoji="1" lang="ja-JP" altLang="en-US" sz="1000" dirty="0"/>
              <a:t>通常怪獣と異なりバトルの途中で前述の</a:t>
            </a:r>
            <a:r>
              <a:rPr kumimoji="1" lang="en-US" altLang="ja-JP" sz="1000" dirty="0"/>
              <a:t>HP</a:t>
            </a:r>
            <a:r>
              <a:rPr kumimoji="1" lang="ja-JP" altLang="en-US" sz="1000" dirty="0"/>
              <a:t>ゲージの色が変わるタイミングで、単体の死亡演出を行う。</a:t>
            </a:r>
            <a:endParaRPr kumimoji="1" lang="en-US" altLang="ja-JP" sz="1000" dirty="0"/>
          </a:p>
          <a:p>
            <a:r>
              <a:rPr kumimoji="1" lang="ja-JP" altLang="en-US" sz="1000" dirty="0"/>
              <a:t>その際は、どの単体が死んだかは曖昧な表現とする。</a:t>
            </a:r>
            <a:endParaRPr kumimoji="1" lang="en-US" altLang="ja-JP" sz="1000" dirty="0"/>
          </a:p>
        </p:txBody>
      </p:sp>
      <p:pic>
        <p:nvPicPr>
          <p:cNvPr id="5" name="図 4">
            <a:extLst>
              <a:ext uri="{FF2B5EF4-FFF2-40B4-BE49-F238E27FC236}">
                <a16:creationId xmlns:a16="http://schemas.microsoft.com/office/drawing/2014/main" id="{47326BFD-481E-4F71-A393-E41C67A3D109}"/>
              </a:ext>
            </a:extLst>
          </p:cNvPr>
          <p:cNvPicPr>
            <a:picLocks noChangeAspect="1"/>
          </p:cNvPicPr>
          <p:nvPr/>
        </p:nvPicPr>
        <p:blipFill>
          <a:blip r:embed="rId3"/>
          <a:stretch>
            <a:fillRect/>
          </a:stretch>
        </p:blipFill>
        <p:spPr>
          <a:xfrm>
            <a:off x="907318" y="1398876"/>
            <a:ext cx="1393596" cy="2471660"/>
          </a:xfrm>
          <a:prstGeom prst="rect">
            <a:avLst/>
          </a:prstGeom>
        </p:spPr>
      </p:pic>
      <p:pic>
        <p:nvPicPr>
          <p:cNvPr id="9" name="図 8" descr="ランプ, 挿絵, 部屋 が含まれている画像&#10;&#10;自動的に生成された説明">
            <a:extLst>
              <a:ext uri="{FF2B5EF4-FFF2-40B4-BE49-F238E27FC236}">
                <a16:creationId xmlns:a16="http://schemas.microsoft.com/office/drawing/2014/main" id="{CB2417EB-7D31-453D-9484-34D4F99C0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960146">
            <a:off x="2564818" y="1842018"/>
            <a:ext cx="494262" cy="597754"/>
          </a:xfrm>
          <a:prstGeom prst="rect">
            <a:avLst/>
          </a:prstGeom>
        </p:spPr>
      </p:pic>
      <p:pic>
        <p:nvPicPr>
          <p:cNvPr id="18" name="図 17" descr="ランプ, 挿絵, 部屋 が含まれている画像&#10;&#10;自動的に生成された説明">
            <a:extLst>
              <a:ext uri="{FF2B5EF4-FFF2-40B4-BE49-F238E27FC236}">
                <a16:creationId xmlns:a16="http://schemas.microsoft.com/office/drawing/2014/main" id="{6C15F256-02E8-44F2-9B16-EAC779483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39854" flipH="1">
            <a:off x="4074218" y="1715010"/>
            <a:ext cx="371747" cy="449586"/>
          </a:xfrm>
          <a:prstGeom prst="rect">
            <a:avLst/>
          </a:prstGeom>
        </p:spPr>
      </p:pic>
      <p:sp>
        <p:nvSpPr>
          <p:cNvPr id="14" name="二等辺三角形 13">
            <a:extLst>
              <a:ext uri="{FF2B5EF4-FFF2-40B4-BE49-F238E27FC236}">
                <a16:creationId xmlns:a16="http://schemas.microsoft.com/office/drawing/2014/main" id="{2FC72CB4-630B-4907-8543-87F4BB2179C4}"/>
              </a:ext>
            </a:extLst>
          </p:cNvPr>
          <p:cNvSpPr/>
          <p:nvPr/>
        </p:nvSpPr>
        <p:spPr>
          <a:xfrm rot="5400000">
            <a:off x="2493887" y="2518074"/>
            <a:ext cx="270588" cy="233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FC054417-4FFA-434A-B18F-77BE9501B241}"/>
              </a:ext>
            </a:extLst>
          </p:cNvPr>
          <p:cNvSpPr txBox="1"/>
          <p:nvPr/>
        </p:nvSpPr>
        <p:spPr>
          <a:xfrm>
            <a:off x="844934" y="3918728"/>
            <a:ext cx="1518364" cy="338554"/>
          </a:xfrm>
          <a:prstGeom prst="rect">
            <a:avLst/>
          </a:prstGeom>
          <a:noFill/>
        </p:spPr>
        <p:txBody>
          <a:bodyPr wrap="none" rtlCol="0">
            <a:spAutoFit/>
          </a:bodyPr>
          <a:lstStyle/>
          <a:p>
            <a:pPr algn="ctr"/>
            <a:r>
              <a:rPr kumimoji="1" lang="ja-JP" altLang="en-US" sz="800" dirty="0"/>
              <a:t>まずはアップでダメージを</a:t>
            </a:r>
            <a:endParaRPr kumimoji="1" lang="en-US" altLang="ja-JP" sz="800" dirty="0"/>
          </a:p>
          <a:p>
            <a:pPr algn="ctr"/>
            <a:r>
              <a:rPr kumimoji="1" lang="ja-JP" altLang="en-US" sz="800" dirty="0"/>
              <a:t>　受け落下するところまで。</a:t>
            </a:r>
          </a:p>
        </p:txBody>
      </p:sp>
      <p:sp>
        <p:nvSpPr>
          <p:cNvPr id="24" name="テキスト ボックス 23">
            <a:extLst>
              <a:ext uri="{FF2B5EF4-FFF2-40B4-BE49-F238E27FC236}">
                <a16:creationId xmlns:a16="http://schemas.microsoft.com/office/drawing/2014/main" id="{7BB12C22-2DA0-4F07-95F4-2E2AC6FFD5D6}"/>
              </a:ext>
            </a:extLst>
          </p:cNvPr>
          <p:cNvSpPr txBox="1"/>
          <p:nvPr/>
        </p:nvSpPr>
        <p:spPr>
          <a:xfrm>
            <a:off x="2799610" y="3888087"/>
            <a:ext cx="1620957" cy="461665"/>
          </a:xfrm>
          <a:prstGeom prst="rect">
            <a:avLst/>
          </a:prstGeom>
          <a:noFill/>
        </p:spPr>
        <p:txBody>
          <a:bodyPr wrap="none" rtlCol="0">
            <a:spAutoFit/>
          </a:bodyPr>
          <a:lstStyle/>
          <a:p>
            <a:pPr algn="ctr"/>
            <a:r>
              <a:rPr kumimoji="1" lang="ja-JP" altLang="en-US" sz="800" strike="sngStrike" dirty="0"/>
              <a:t>バトルカメラに切り替わり</a:t>
            </a:r>
            <a:endParaRPr kumimoji="1" lang="en-US" altLang="ja-JP" sz="800" strike="sngStrike" dirty="0"/>
          </a:p>
          <a:p>
            <a:pPr algn="ctr"/>
            <a:r>
              <a:rPr kumimoji="1" lang="ja-JP" altLang="en-US" sz="800" strike="sngStrike" dirty="0"/>
              <a:t>死んだ雑魚が消えている最中に</a:t>
            </a:r>
            <a:endParaRPr kumimoji="1" lang="en-US" altLang="ja-JP" sz="800" strike="sngStrike" dirty="0"/>
          </a:p>
          <a:p>
            <a:pPr algn="ctr"/>
            <a:r>
              <a:rPr kumimoji="1" lang="ja-JP" altLang="en-US" sz="800" strike="sngStrike" dirty="0"/>
              <a:t>他の雑魚が</a:t>
            </a:r>
            <a:r>
              <a:rPr kumimoji="1" lang="en-US" altLang="ja-JP" sz="800" strike="sngStrike" dirty="0"/>
              <a:t>IN</a:t>
            </a:r>
            <a:r>
              <a:rPr kumimoji="1" lang="ja-JP" altLang="en-US" sz="800" strike="sngStrike" dirty="0"/>
              <a:t>する。</a:t>
            </a:r>
          </a:p>
        </p:txBody>
      </p:sp>
      <p:sp>
        <p:nvSpPr>
          <p:cNvPr id="15" name="四角形: 角を丸くする 14">
            <a:extLst>
              <a:ext uri="{FF2B5EF4-FFF2-40B4-BE49-F238E27FC236}">
                <a16:creationId xmlns:a16="http://schemas.microsoft.com/office/drawing/2014/main" id="{8155F15C-F523-477D-A6CE-85305C9767CE}"/>
              </a:ext>
            </a:extLst>
          </p:cNvPr>
          <p:cNvSpPr/>
          <p:nvPr/>
        </p:nvSpPr>
        <p:spPr>
          <a:xfrm>
            <a:off x="5059217" y="2770001"/>
            <a:ext cx="2202025" cy="897564"/>
          </a:xfrm>
          <a:prstGeom prst="roundRect">
            <a:avLst>
              <a:gd name="adj" fmla="val 119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strike="sngStrike" dirty="0">
                <a:solidFill>
                  <a:schemeClr val="tx1"/>
                </a:solidFill>
              </a:rPr>
              <a:t>メモ</a:t>
            </a:r>
            <a:endParaRPr kumimoji="1" lang="en-US" altLang="ja-JP" sz="1000" strike="sngStrike" dirty="0">
              <a:solidFill>
                <a:schemeClr val="tx1"/>
              </a:solidFill>
            </a:endParaRPr>
          </a:p>
          <a:p>
            <a:endParaRPr kumimoji="1" lang="en-US" altLang="ja-JP" sz="1000" strike="sngStrike" dirty="0">
              <a:solidFill>
                <a:schemeClr val="tx1"/>
              </a:solidFill>
            </a:endParaRPr>
          </a:p>
          <a:p>
            <a:r>
              <a:rPr kumimoji="1" lang="ja-JP" altLang="en-US" sz="1000" strike="sngStrike" dirty="0">
                <a:solidFill>
                  <a:schemeClr val="tx1"/>
                </a:solidFill>
              </a:rPr>
              <a:t>より個体を曖昧にするために配置自体は</a:t>
            </a:r>
            <a:r>
              <a:rPr kumimoji="1" lang="en-US" altLang="ja-JP" sz="1000" strike="sngStrike" dirty="0">
                <a:solidFill>
                  <a:schemeClr val="tx1"/>
                </a:solidFill>
              </a:rPr>
              <a:t>3</a:t>
            </a:r>
            <a:r>
              <a:rPr kumimoji="1" lang="ja-JP" altLang="en-US" sz="1000" strike="sngStrike" dirty="0">
                <a:solidFill>
                  <a:schemeClr val="tx1"/>
                </a:solidFill>
              </a:rPr>
              <a:t>体用、</a:t>
            </a:r>
            <a:r>
              <a:rPr kumimoji="1" lang="en-US" altLang="ja-JP" sz="1000" strike="sngStrike" dirty="0">
                <a:solidFill>
                  <a:schemeClr val="tx1"/>
                </a:solidFill>
              </a:rPr>
              <a:t>2</a:t>
            </a:r>
            <a:r>
              <a:rPr kumimoji="1" lang="ja-JP" altLang="en-US" sz="1000" strike="sngStrike" dirty="0">
                <a:solidFill>
                  <a:schemeClr val="tx1"/>
                </a:solidFill>
              </a:rPr>
              <a:t>体用、</a:t>
            </a:r>
            <a:r>
              <a:rPr kumimoji="1" lang="en-US" altLang="ja-JP" sz="1000" strike="sngStrike" dirty="0">
                <a:solidFill>
                  <a:schemeClr val="tx1"/>
                </a:solidFill>
              </a:rPr>
              <a:t>1</a:t>
            </a:r>
            <a:r>
              <a:rPr kumimoji="1" lang="ja-JP" altLang="en-US" sz="1000" strike="sngStrike" dirty="0">
                <a:solidFill>
                  <a:schemeClr val="tx1"/>
                </a:solidFill>
              </a:rPr>
              <a:t>体用であった方がいいがコスト次第。</a:t>
            </a:r>
            <a:endParaRPr kumimoji="1" lang="en-US" altLang="ja-JP" sz="1000" strike="sngStrike" dirty="0">
              <a:solidFill>
                <a:schemeClr val="tx1"/>
              </a:solidFill>
            </a:endParaRPr>
          </a:p>
        </p:txBody>
      </p:sp>
      <p:sp>
        <p:nvSpPr>
          <p:cNvPr id="25" name="テキスト ボックス 24">
            <a:extLst>
              <a:ext uri="{FF2B5EF4-FFF2-40B4-BE49-F238E27FC236}">
                <a16:creationId xmlns:a16="http://schemas.microsoft.com/office/drawing/2014/main" id="{6994D147-2082-4EEE-ADCE-8C721C4443B8}"/>
              </a:ext>
            </a:extLst>
          </p:cNvPr>
          <p:cNvSpPr txBox="1"/>
          <p:nvPr/>
        </p:nvSpPr>
        <p:spPr>
          <a:xfrm>
            <a:off x="811739" y="4490730"/>
            <a:ext cx="6083717" cy="246221"/>
          </a:xfrm>
          <a:prstGeom prst="rect">
            <a:avLst/>
          </a:prstGeom>
          <a:noFill/>
        </p:spPr>
        <p:txBody>
          <a:bodyPr wrap="none" rtlCol="0">
            <a:spAutoFit/>
          </a:bodyPr>
          <a:lstStyle/>
          <a:p>
            <a:r>
              <a:rPr kumimoji="1" lang="ja-JP" altLang="en-US" sz="1000" strike="sngStrike" dirty="0"/>
              <a:t>なお、後半の敵が出てくるシーンは、生き残っている数により、入ってくる敵の１体を非表示にする。</a:t>
            </a:r>
            <a:endParaRPr kumimoji="1" lang="en-US" altLang="ja-JP" sz="1000" strike="sngStrike" dirty="0"/>
          </a:p>
        </p:txBody>
      </p:sp>
      <p:grpSp>
        <p:nvGrpSpPr>
          <p:cNvPr id="10" name="グループ化 9">
            <a:extLst>
              <a:ext uri="{FF2B5EF4-FFF2-40B4-BE49-F238E27FC236}">
                <a16:creationId xmlns:a16="http://schemas.microsoft.com/office/drawing/2014/main" id="{F55E894E-6E1A-483C-9C4E-BCBB868A44D0}"/>
              </a:ext>
            </a:extLst>
          </p:cNvPr>
          <p:cNvGrpSpPr/>
          <p:nvPr/>
        </p:nvGrpSpPr>
        <p:grpSpPr>
          <a:xfrm>
            <a:off x="2866193" y="1317398"/>
            <a:ext cx="1487789" cy="2634615"/>
            <a:chOff x="3342334" y="1377897"/>
            <a:chExt cx="1487789" cy="2634615"/>
          </a:xfrm>
        </p:grpSpPr>
        <p:cxnSp>
          <p:nvCxnSpPr>
            <p:cNvPr id="4" name="直線コネクタ 3">
              <a:extLst>
                <a:ext uri="{FF2B5EF4-FFF2-40B4-BE49-F238E27FC236}">
                  <a16:creationId xmlns:a16="http://schemas.microsoft.com/office/drawing/2014/main" id="{699DEFD4-F25A-429B-A00F-AD26E377BD8C}"/>
                </a:ext>
              </a:extLst>
            </p:cNvPr>
            <p:cNvCxnSpPr>
              <a:cxnSpLocks/>
            </p:cNvCxnSpPr>
            <p:nvPr/>
          </p:nvCxnSpPr>
          <p:spPr>
            <a:xfrm>
              <a:off x="3342334" y="1377897"/>
              <a:ext cx="1487789" cy="263461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79219A-EEDB-4C11-B4F5-D5B23271644C}"/>
                </a:ext>
              </a:extLst>
            </p:cNvPr>
            <p:cNvCxnSpPr>
              <a:cxnSpLocks/>
            </p:cNvCxnSpPr>
            <p:nvPr/>
          </p:nvCxnSpPr>
          <p:spPr>
            <a:xfrm flipH="1">
              <a:off x="3342334" y="1377897"/>
              <a:ext cx="1487789" cy="263461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テキスト ボックス 21">
            <a:extLst>
              <a:ext uri="{FF2B5EF4-FFF2-40B4-BE49-F238E27FC236}">
                <a16:creationId xmlns:a16="http://schemas.microsoft.com/office/drawing/2014/main" id="{A70053F1-6BEB-405F-98E0-429AFD94F6A0}"/>
              </a:ext>
            </a:extLst>
          </p:cNvPr>
          <p:cNvSpPr txBox="1"/>
          <p:nvPr/>
        </p:nvSpPr>
        <p:spPr>
          <a:xfrm>
            <a:off x="844934" y="4865530"/>
            <a:ext cx="7879080" cy="246221"/>
          </a:xfrm>
          <a:prstGeom prst="rect">
            <a:avLst/>
          </a:prstGeom>
          <a:noFill/>
        </p:spPr>
        <p:txBody>
          <a:bodyPr wrap="none" rtlCol="0">
            <a:spAutoFit/>
          </a:bodyPr>
          <a:lstStyle/>
          <a:p>
            <a:r>
              <a:rPr kumimoji="1" lang="ja-JP" altLang="en-US" sz="1000"/>
              <a:t>個別のダメージカット後、通常のバトルカメラに戻り、その際にすでに生きている増殖怪獣が配置されている状態に戻るようにする。</a:t>
            </a:r>
            <a:endParaRPr kumimoji="1" lang="en-US" altLang="ja-JP" sz="1000" dirty="0"/>
          </a:p>
        </p:txBody>
      </p:sp>
      <p:sp>
        <p:nvSpPr>
          <p:cNvPr id="26" name="テキスト ボックス 25">
            <a:extLst>
              <a:ext uri="{FF2B5EF4-FFF2-40B4-BE49-F238E27FC236}">
                <a16:creationId xmlns:a16="http://schemas.microsoft.com/office/drawing/2014/main" id="{D6E205C5-AB63-4262-993E-C7AEBF08C301}"/>
              </a:ext>
            </a:extLst>
          </p:cNvPr>
          <p:cNvSpPr txBox="1"/>
          <p:nvPr/>
        </p:nvSpPr>
        <p:spPr>
          <a:xfrm>
            <a:off x="811739" y="5239940"/>
            <a:ext cx="1877437" cy="276999"/>
          </a:xfrm>
          <a:prstGeom prst="rect">
            <a:avLst/>
          </a:prstGeom>
          <a:noFill/>
        </p:spPr>
        <p:txBody>
          <a:bodyPr wrap="none" rtlCol="0">
            <a:spAutoFit/>
          </a:bodyPr>
          <a:lstStyle/>
          <a:p>
            <a:r>
              <a:rPr kumimoji="1" lang="ja-JP" altLang="en-US" sz="1200" b="1"/>
              <a:t>・死亡後の部位選択画面</a:t>
            </a:r>
            <a:endParaRPr kumimoji="1" lang="ja-JP" altLang="en-US" sz="1200" b="1" dirty="0"/>
          </a:p>
        </p:txBody>
      </p:sp>
      <p:sp>
        <p:nvSpPr>
          <p:cNvPr id="27" name="テキスト ボックス 26">
            <a:extLst>
              <a:ext uri="{FF2B5EF4-FFF2-40B4-BE49-F238E27FC236}">
                <a16:creationId xmlns:a16="http://schemas.microsoft.com/office/drawing/2014/main" id="{B979488D-2717-4C72-B398-C10FAED552DF}"/>
              </a:ext>
            </a:extLst>
          </p:cNvPr>
          <p:cNvSpPr txBox="1"/>
          <p:nvPr/>
        </p:nvSpPr>
        <p:spPr>
          <a:xfrm>
            <a:off x="973469" y="5547717"/>
            <a:ext cx="5984331" cy="400110"/>
          </a:xfrm>
          <a:prstGeom prst="rect">
            <a:avLst/>
          </a:prstGeom>
          <a:noFill/>
        </p:spPr>
        <p:txBody>
          <a:bodyPr wrap="none" rtlCol="0">
            <a:spAutoFit/>
          </a:bodyPr>
          <a:lstStyle/>
          <a:p>
            <a:r>
              <a:rPr kumimoji="1" lang="ja-JP" altLang="en-US" sz="1000">
                <a:latin typeface="+mn-ea"/>
              </a:rPr>
              <a:t>死亡している怪獣は表示しないようにし、</a:t>
            </a:r>
            <a:endParaRPr kumimoji="1" lang="en-US" altLang="ja-JP" sz="1000">
              <a:latin typeface="+mn-ea"/>
            </a:endParaRPr>
          </a:p>
          <a:p>
            <a:r>
              <a:rPr kumimoji="1" lang="ja-JP" altLang="en-US" sz="1000">
                <a:latin typeface="+mn-ea"/>
              </a:rPr>
              <a:t>部位選択の部分は他の部位破壊と同様の処理を行う。→</a:t>
            </a:r>
            <a:r>
              <a:rPr kumimoji="1" lang="en-US" altLang="ja-JP" sz="1000" b="1">
                <a:solidFill>
                  <a:srgbClr val="00B050"/>
                </a:solidFill>
                <a:latin typeface="+mn-ea"/>
              </a:rPr>
              <a:t>【GP01】</a:t>
            </a:r>
            <a:r>
              <a:rPr kumimoji="1" lang="ja-JP" altLang="en-US" sz="1000" b="1">
                <a:solidFill>
                  <a:srgbClr val="00B050"/>
                </a:solidFill>
                <a:latin typeface="+mn-ea"/>
              </a:rPr>
              <a:t>バトル仕様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ja-JP" altLang="en-US" sz="1000" dirty="0">
              <a:latin typeface="+mn-ea"/>
            </a:endParaRPr>
          </a:p>
        </p:txBody>
      </p:sp>
    </p:spTree>
    <p:extLst>
      <p:ext uri="{BB962C8B-B14F-4D97-AF65-F5344CB8AC3E}">
        <p14:creationId xmlns:p14="http://schemas.microsoft.com/office/powerpoint/2010/main" val="19887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646331" cy="276999"/>
          </a:xfrm>
          <a:prstGeom prst="rect">
            <a:avLst/>
          </a:prstGeom>
          <a:noFill/>
        </p:spPr>
        <p:txBody>
          <a:bodyPr wrap="none" rtlCol="0">
            <a:spAutoFit/>
          </a:bodyPr>
          <a:lstStyle/>
          <a:p>
            <a:r>
              <a:rPr kumimoji="1" lang="ja-JP" altLang="en-US" sz="1200" b="1" dirty="0"/>
              <a:t>○攻撃</a:t>
            </a: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6981398" cy="400110"/>
          </a:xfrm>
          <a:prstGeom prst="rect">
            <a:avLst/>
          </a:prstGeom>
          <a:noFill/>
        </p:spPr>
        <p:txBody>
          <a:bodyPr wrap="none" rtlCol="0">
            <a:spAutoFit/>
          </a:bodyPr>
          <a:lstStyle/>
          <a:p>
            <a:r>
              <a:rPr kumimoji="1" lang="ja-JP" altLang="en-US" sz="1000" dirty="0">
                <a:latin typeface="+mn-ea"/>
              </a:rPr>
              <a:t>攻撃についても、通常の怪獣と同様、</a:t>
            </a:r>
            <a:r>
              <a:rPr kumimoji="1" lang="en-US" altLang="ja-JP" sz="1000" dirty="0">
                <a:latin typeface="+mn-ea"/>
              </a:rPr>
              <a:t>1</a:t>
            </a:r>
            <a:r>
              <a:rPr kumimoji="1" lang="ja-JP" altLang="en-US" sz="1000" dirty="0">
                <a:latin typeface="+mn-ea"/>
              </a:rPr>
              <a:t>体分の攻撃としてクールタイムを持つ。</a:t>
            </a:r>
            <a:endParaRPr kumimoji="1" lang="en-US" altLang="ja-JP" sz="1000" dirty="0">
              <a:latin typeface="+mn-ea"/>
            </a:endParaRPr>
          </a:p>
          <a:p>
            <a:r>
              <a:rPr kumimoji="1" lang="ja-JP" altLang="en-US" sz="1000" dirty="0">
                <a:latin typeface="+mn-ea"/>
              </a:rPr>
              <a:t>攻撃の演出としては、複数体攻撃、単体攻撃を含めたバリエ</a:t>
            </a:r>
            <a:r>
              <a:rPr kumimoji="1" lang="en-US" altLang="ja-JP" sz="1000" dirty="0">
                <a:latin typeface="+mn-ea"/>
              </a:rPr>
              <a:t>―</a:t>
            </a:r>
            <a:r>
              <a:rPr kumimoji="1" lang="ja-JP" altLang="en-US" sz="1000" dirty="0">
                <a:latin typeface="+mn-ea"/>
              </a:rPr>
              <a:t>ションを持ち、残り体数に合わせたものが選定される。</a:t>
            </a:r>
            <a:endParaRPr kumimoji="1" lang="en-US" altLang="ja-JP" sz="1000" dirty="0">
              <a:latin typeface="+mn-ea"/>
            </a:endParaRPr>
          </a:p>
        </p:txBody>
      </p:sp>
      <p:sp>
        <p:nvSpPr>
          <p:cNvPr id="17" name="テキスト ボックス 16">
            <a:extLst>
              <a:ext uri="{FF2B5EF4-FFF2-40B4-BE49-F238E27FC236}">
                <a16:creationId xmlns:a16="http://schemas.microsoft.com/office/drawing/2014/main" id="{2C63BCE7-A95A-4490-82BE-60291D1792C9}"/>
              </a:ext>
            </a:extLst>
          </p:cNvPr>
          <p:cNvSpPr txBox="1"/>
          <p:nvPr/>
        </p:nvSpPr>
        <p:spPr>
          <a:xfrm>
            <a:off x="811739" y="1284113"/>
            <a:ext cx="1723549" cy="276999"/>
          </a:xfrm>
          <a:prstGeom prst="rect">
            <a:avLst/>
          </a:prstGeom>
          <a:noFill/>
        </p:spPr>
        <p:txBody>
          <a:bodyPr wrap="none" rtlCol="0">
            <a:spAutoFit/>
          </a:bodyPr>
          <a:lstStyle/>
          <a:p>
            <a:r>
              <a:rPr kumimoji="1" lang="ja-JP" altLang="en-US" sz="1200" b="1" dirty="0"/>
              <a:t>・複数攻撃の体数変化</a:t>
            </a:r>
          </a:p>
        </p:txBody>
      </p:sp>
      <p:sp>
        <p:nvSpPr>
          <p:cNvPr id="19" name="テキスト ボックス 18">
            <a:extLst>
              <a:ext uri="{FF2B5EF4-FFF2-40B4-BE49-F238E27FC236}">
                <a16:creationId xmlns:a16="http://schemas.microsoft.com/office/drawing/2014/main" id="{116CCE53-D499-42A1-BE4C-F385E8650830}"/>
              </a:ext>
            </a:extLst>
          </p:cNvPr>
          <p:cNvSpPr txBox="1"/>
          <p:nvPr/>
        </p:nvSpPr>
        <p:spPr>
          <a:xfrm>
            <a:off x="973469" y="1591890"/>
            <a:ext cx="6211957" cy="400110"/>
          </a:xfrm>
          <a:prstGeom prst="rect">
            <a:avLst/>
          </a:prstGeom>
          <a:noFill/>
        </p:spPr>
        <p:txBody>
          <a:bodyPr wrap="none" rtlCol="0">
            <a:spAutoFit/>
          </a:bodyPr>
          <a:lstStyle/>
          <a:p>
            <a:r>
              <a:rPr kumimoji="1" lang="ja-JP" altLang="en-US" sz="1000" dirty="0"/>
              <a:t>複数攻撃の演出は体数が減ったからと言って選択されなくなるわけではなく、</a:t>
            </a:r>
            <a:endParaRPr kumimoji="1" lang="en-US" altLang="ja-JP" sz="1000" dirty="0"/>
          </a:p>
          <a:p>
            <a:r>
              <a:rPr kumimoji="1" lang="ja-JP" altLang="en-US" sz="1000" dirty="0"/>
              <a:t>死亡時の後半カットのようにシーンから該当の敵を非表示にすることで、使うことが出来るようにする。</a:t>
            </a:r>
          </a:p>
        </p:txBody>
      </p:sp>
      <p:pic>
        <p:nvPicPr>
          <p:cNvPr id="25" name="図 24">
            <a:extLst>
              <a:ext uri="{FF2B5EF4-FFF2-40B4-BE49-F238E27FC236}">
                <a16:creationId xmlns:a16="http://schemas.microsoft.com/office/drawing/2014/main" id="{65393DD5-8450-4E27-8559-1AECFA10A7AF}"/>
              </a:ext>
            </a:extLst>
          </p:cNvPr>
          <p:cNvPicPr>
            <a:picLocks noChangeAspect="1"/>
          </p:cNvPicPr>
          <p:nvPr/>
        </p:nvPicPr>
        <p:blipFill rotWithShape="1">
          <a:blip r:embed="rId2"/>
          <a:srcRect l="22306" r="27506"/>
          <a:stretch/>
        </p:blipFill>
        <p:spPr>
          <a:xfrm>
            <a:off x="2647744" y="2071091"/>
            <a:ext cx="1363764" cy="2428784"/>
          </a:xfrm>
          <a:prstGeom prst="rect">
            <a:avLst/>
          </a:prstGeom>
        </p:spPr>
      </p:pic>
      <p:pic>
        <p:nvPicPr>
          <p:cNvPr id="26" name="図 25">
            <a:extLst>
              <a:ext uri="{FF2B5EF4-FFF2-40B4-BE49-F238E27FC236}">
                <a16:creationId xmlns:a16="http://schemas.microsoft.com/office/drawing/2014/main" id="{D33CCEC4-254D-43B0-B7CD-D3D1D0F00C38}"/>
              </a:ext>
            </a:extLst>
          </p:cNvPr>
          <p:cNvPicPr>
            <a:picLocks noChangeAspect="1"/>
          </p:cNvPicPr>
          <p:nvPr/>
        </p:nvPicPr>
        <p:blipFill rotWithShape="1">
          <a:blip r:embed="rId3"/>
          <a:srcRect l="22489" r="26910"/>
          <a:stretch/>
        </p:blipFill>
        <p:spPr>
          <a:xfrm>
            <a:off x="4321709" y="2070540"/>
            <a:ext cx="1361986" cy="2428784"/>
          </a:xfrm>
          <a:prstGeom prst="rect">
            <a:avLst/>
          </a:prstGeom>
        </p:spPr>
      </p:pic>
      <p:pic>
        <p:nvPicPr>
          <p:cNvPr id="27" name="図 26">
            <a:extLst>
              <a:ext uri="{FF2B5EF4-FFF2-40B4-BE49-F238E27FC236}">
                <a16:creationId xmlns:a16="http://schemas.microsoft.com/office/drawing/2014/main" id="{ED4D5FFC-9BEE-47EE-8305-25DA1186C302}"/>
              </a:ext>
            </a:extLst>
          </p:cNvPr>
          <p:cNvPicPr>
            <a:picLocks noChangeAspect="1"/>
          </p:cNvPicPr>
          <p:nvPr/>
        </p:nvPicPr>
        <p:blipFill rotWithShape="1">
          <a:blip r:embed="rId4"/>
          <a:srcRect l="22306" r="27506"/>
          <a:stretch/>
        </p:blipFill>
        <p:spPr>
          <a:xfrm>
            <a:off x="973469" y="2070539"/>
            <a:ext cx="1364074" cy="2429335"/>
          </a:xfrm>
          <a:prstGeom prst="rect">
            <a:avLst/>
          </a:prstGeom>
        </p:spPr>
      </p:pic>
      <p:sp>
        <p:nvSpPr>
          <p:cNvPr id="28" name="テキスト ボックス 27">
            <a:extLst>
              <a:ext uri="{FF2B5EF4-FFF2-40B4-BE49-F238E27FC236}">
                <a16:creationId xmlns:a16="http://schemas.microsoft.com/office/drawing/2014/main" id="{BC249730-60ED-4CBA-BBAB-83CC805828DA}"/>
              </a:ext>
            </a:extLst>
          </p:cNvPr>
          <p:cNvSpPr txBox="1"/>
          <p:nvPr/>
        </p:nvSpPr>
        <p:spPr>
          <a:xfrm>
            <a:off x="1306693" y="4524033"/>
            <a:ext cx="697627" cy="338554"/>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３体用</a:t>
            </a:r>
          </a:p>
        </p:txBody>
      </p:sp>
      <p:sp>
        <p:nvSpPr>
          <p:cNvPr id="29" name="テキスト ボックス 28">
            <a:extLst>
              <a:ext uri="{FF2B5EF4-FFF2-40B4-BE49-F238E27FC236}">
                <a16:creationId xmlns:a16="http://schemas.microsoft.com/office/drawing/2014/main" id="{9E3D36EA-24C1-41A9-A372-877DB3BCA42C}"/>
              </a:ext>
            </a:extLst>
          </p:cNvPr>
          <p:cNvSpPr txBox="1"/>
          <p:nvPr/>
        </p:nvSpPr>
        <p:spPr>
          <a:xfrm>
            <a:off x="2724332" y="4524033"/>
            <a:ext cx="1210589" cy="461665"/>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２体用</a:t>
            </a:r>
            <a:endParaRPr kumimoji="1" lang="en-US" altLang="ja-JP" sz="800" dirty="0"/>
          </a:p>
          <a:p>
            <a:pPr algn="ctr"/>
            <a:r>
              <a:rPr kumimoji="1" lang="ja-JP" altLang="en-US" sz="800" dirty="0"/>
              <a:t>（奥の１体を非表示）</a:t>
            </a:r>
          </a:p>
        </p:txBody>
      </p:sp>
      <p:sp>
        <p:nvSpPr>
          <p:cNvPr id="30" name="テキスト ボックス 29">
            <a:extLst>
              <a:ext uri="{FF2B5EF4-FFF2-40B4-BE49-F238E27FC236}">
                <a16:creationId xmlns:a16="http://schemas.microsoft.com/office/drawing/2014/main" id="{216950D7-EB8B-42E3-90ED-BE444A105B94}"/>
              </a:ext>
            </a:extLst>
          </p:cNvPr>
          <p:cNvSpPr txBox="1"/>
          <p:nvPr/>
        </p:nvSpPr>
        <p:spPr>
          <a:xfrm>
            <a:off x="4396725" y="4524033"/>
            <a:ext cx="1210589" cy="461665"/>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１体用</a:t>
            </a:r>
            <a:endParaRPr kumimoji="1" lang="en-US" altLang="ja-JP" sz="800" dirty="0"/>
          </a:p>
          <a:p>
            <a:pPr algn="ctr"/>
            <a:r>
              <a:rPr kumimoji="1" lang="ja-JP" altLang="en-US" sz="800" dirty="0"/>
              <a:t>（奥の２体を非表示）</a:t>
            </a:r>
          </a:p>
        </p:txBody>
      </p:sp>
      <p:sp>
        <p:nvSpPr>
          <p:cNvPr id="31" name="テキスト ボックス 30">
            <a:extLst>
              <a:ext uri="{FF2B5EF4-FFF2-40B4-BE49-F238E27FC236}">
                <a16:creationId xmlns:a16="http://schemas.microsoft.com/office/drawing/2014/main" id="{47265282-BB7E-4793-9D74-5C9900DECA24}"/>
              </a:ext>
            </a:extLst>
          </p:cNvPr>
          <p:cNvSpPr txBox="1"/>
          <p:nvPr/>
        </p:nvSpPr>
        <p:spPr>
          <a:xfrm>
            <a:off x="973469" y="5062781"/>
            <a:ext cx="5955476" cy="246221"/>
          </a:xfrm>
          <a:prstGeom prst="rect">
            <a:avLst/>
          </a:prstGeom>
          <a:noFill/>
        </p:spPr>
        <p:txBody>
          <a:bodyPr wrap="none" rtlCol="0">
            <a:spAutoFit/>
          </a:bodyPr>
          <a:lstStyle/>
          <a:p>
            <a:r>
              <a:rPr kumimoji="1" lang="ja-JP" altLang="en-US" sz="1000" dirty="0"/>
              <a:t>また、このとき隊員のやられエフェクトが攻撃回数分表示する場合、その回数も減らすようにする。</a:t>
            </a:r>
          </a:p>
        </p:txBody>
      </p:sp>
    </p:spTree>
    <p:extLst>
      <p:ext uri="{BB962C8B-B14F-4D97-AF65-F5344CB8AC3E}">
        <p14:creationId xmlns:p14="http://schemas.microsoft.com/office/powerpoint/2010/main" val="48306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1261884" cy="276999"/>
          </a:xfrm>
          <a:prstGeom prst="rect">
            <a:avLst/>
          </a:prstGeom>
          <a:noFill/>
        </p:spPr>
        <p:txBody>
          <a:bodyPr wrap="none" rtlCol="0">
            <a:spAutoFit/>
          </a:bodyPr>
          <a:lstStyle/>
          <a:p>
            <a:r>
              <a:rPr kumimoji="1" lang="ja-JP" altLang="en-US" sz="1200" b="1" dirty="0"/>
              <a:t>○激怒とかばい</a:t>
            </a: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3134191" cy="246221"/>
          </a:xfrm>
          <a:prstGeom prst="rect">
            <a:avLst/>
          </a:prstGeom>
          <a:noFill/>
        </p:spPr>
        <p:txBody>
          <a:bodyPr wrap="none" rtlCol="0">
            <a:spAutoFit/>
          </a:bodyPr>
          <a:lstStyle/>
          <a:p>
            <a:r>
              <a:rPr kumimoji="1" lang="ja-JP" altLang="en-US" sz="1000" dirty="0">
                <a:latin typeface="+mn-ea"/>
              </a:rPr>
              <a:t>雑魚怪獣に関しては、激怒とかばいは発生しない。</a:t>
            </a:r>
            <a:endParaRPr kumimoji="1" lang="en-US" altLang="ja-JP" sz="1000" dirty="0">
              <a:latin typeface="+mn-ea"/>
            </a:endParaRPr>
          </a:p>
        </p:txBody>
      </p:sp>
      <p:sp>
        <p:nvSpPr>
          <p:cNvPr id="18" name="テキスト ボックス 17">
            <a:extLst>
              <a:ext uri="{FF2B5EF4-FFF2-40B4-BE49-F238E27FC236}">
                <a16:creationId xmlns:a16="http://schemas.microsoft.com/office/drawing/2014/main" id="{2E57A619-2CC2-4CD7-A315-50312FEFC988}"/>
              </a:ext>
            </a:extLst>
          </p:cNvPr>
          <p:cNvSpPr txBox="1"/>
          <p:nvPr/>
        </p:nvSpPr>
        <p:spPr>
          <a:xfrm>
            <a:off x="650009" y="1276346"/>
            <a:ext cx="1107996" cy="276999"/>
          </a:xfrm>
          <a:prstGeom prst="rect">
            <a:avLst/>
          </a:prstGeom>
          <a:noFill/>
        </p:spPr>
        <p:txBody>
          <a:bodyPr wrap="none" rtlCol="0">
            <a:spAutoFit/>
          </a:bodyPr>
          <a:lstStyle/>
          <a:p>
            <a:r>
              <a:rPr kumimoji="1" lang="ja-JP" altLang="en-US" sz="1200" b="1" dirty="0"/>
              <a:t>○属性と弱点</a:t>
            </a:r>
          </a:p>
        </p:txBody>
      </p:sp>
      <p:sp>
        <p:nvSpPr>
          <p:cNvPr id="20" name="テキスト ボックス 19">
            <a:extLst>
              <a:ext uri="{FF2B5EF4-FFF2-40B4-BE49-F238E27FC236}">
                <a16:creationId xmlns:a16="http://schemas.microsoft.com/office/drawing/2014/main" id="{67A6E92F-7360-4D0E-85AF-9CF70C4E6AED}"/>
              </a:ext>
            </a:extLst>
          </p:cNvPr>
          <p:cNvSpPr txBox="1"/>
          <p:nvPr/>
        </p:nvSpPr>
        <p:spPr>
          <a:xfrm>
            <a:off x="811739" y="1584123"/>
            <a:ext cx="3134191" cy="400110"/>
          </a:xfrm>
          <a:prstGeom prst="rect">
            <a:avLst/>
          </a:prstGeom>
          <a:noFill/>
        </p:spPr>
        <p:txBody>
          <a:bodyPr wrap="none" rtlCol="0">
            <a:spAutoFit/>
          </a:bodyPr>
          <a:lstStyle/>
          <a:p>
            <a:r>
              <a:rPr kumimoji="1" lang="ja-JP" altLang="en-US" sz="1000" dirty="0">
                <a:latin typeface="+mn-ea"/>
              </a:rPr>
              <a:t>各雑魚には部位と同様、属性が割り振られる想定。</a:t>
            </a:r>
            <a:endParaRPr kumimoji="1" lang="en-US" altLang="ja-JP" sz="1000" dirty="0">
              <a:latin typeface="+mn-ea"/>
            </a:endParaRPr>
          </a:p>
          <a:p>
            <a:r>
              <a:rPr kumimoji="1" lang="ja-JP" altLang="en-US" sz="1000" dirty="0">
                <a:latin typeface="+mn-ea"/>
              </a:rPr>
              <a:t>弱点については、基本的には作成しない。</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23497ED9-6E7B-4A8A-AEC8-10B8DDE4348D}"/>
              </a:ext>
            </a:extLst>
          </p:cNvPr>
          <p:cNvSpPr txBox="1"/>
          <p:nvPr/>
        </p:nvSpPr>
        <p:spPr>
          <a:xfrm>
            <a:off x="650009" y="2175322"/>
            <a:ext cx="1095172" cy="276999"/>
          </a:xfrm>
          <a:prstGeom prst="rect">
            <a:avLst/>
          </a:prstGeom>
          <a:noFill/>
        </p:spPr>
        <p:txBody>
          <a:bodyPr wrap="none" rtlCol="0">
            <a:spAutoFit/>
          </a:bodyPr>
          <a:lstStyle/>
          <a:p>
            <a:r>
              <a:rPr kumimoji="1" lang="ja-JP" altLang="en-US" sz="1200" b="1" dirty="0"/>
              <a:t>○</a:t>
            </a:r>
            <a:r>
              <a:rPr kumimoji="1" lang="en-US" altLang="ja-JP" sz="1200" b="1" dirty="0"/>
              <a:t>UI</a:t>
            </a:r>
            <a:r>
              <a:rPr kumimoji="1" lang="ja-JP" altLang="en-US" sz="1200" b="1" dirty="0"/>
              <a:t>について</a:t>
            </a:r>
          </a:p>
        </p:txBody>
      </p:sp>
      <p:sp>
        <p:nvSpPr>
          <p:cNvPr id="10" name="テキスト ボックス 9">
            <a:extLst>
              <a:ext uri="{FF2B5EF4-FFF2-40B4-BE49-F238E27FC236}">
                <a16:creationId xmlns:a16="http://schemas.microsoft.com/office/drawing/2014/main" id="{82E3C27B-134D-4CE3-A3D8-F248865B5EC7}"/>
              </a:ext>
            </a:extLst>
          </p:cNvPr>
          <p:cNvSpPr txBox="1"/>
          <p:nvPr/>
        </p:nvSpPr>
        <p:spPr>
          <a:xfrm>
            <a:off x="811739" y="2483099"/>
            <a:ext cx="4604146" cy="246221"/>
          </a:xfrm>
          <a:prstGeom prst="rect">
            <a:avLst/>
          </a:prstGeom>
          <a:noFill/>
        </p:spPr>
        <p:txBody>
          <a:bodyPr wrap="none" rtlCol="0">
            <a:spAutoFit/>
          </a:bodyPr>
          <a:lstStyle/>
          <a:p>
            <a:r>
              <a:rPr kumimoji="1" lang="en-US" altLang="ja-JP" sz="1000" dirty="0">
                <a:latin typeface="+mn-ea"/>
              </a:rPr>
              <a:t>UI</a:t>
            </a:r>
            <a:r>
              <a:rPr kumimoji="1" lang="ja-JP" altLang="en-US" sz="1000" dirty="0">
                <a:latin typeface="+mn-ea"/>
              </a:rPr>
              <a:t>については基本的には前述の</a:t>
            </a:r>
            <a:r>
              <a:rPr kumimoji="1" lang="en-US" altLang="ja-JP" sz="1000" dirty="0">
                <a:latin typeface="+mn-ea"/>
              </a:rPr>
              <a:t>HP</a:t>
            </a:r>
            <a:r>
              <a:rPr kumimoji="1" lang="ja-JP" altLang="en-US" sz="1000" dirty="0">
                <a:latin typeface="+mn-ea"/>
              </a:rPr>
              <a:t>ゲージを除いて通常怪獣と同じとする。</a:t>
            </a:r>
            <a:endParaRPr kumimoji="1" lang="en-US" altLang="ja-JP" sz="1000" dirty="0">
              <a:latin typeface="+mn-ea"/>
            </a:endParaRPr>
          </a:p>
        </p:txBody>
      </p:sp>
    </p:spTree>
    <p:extLst>
      <p:ext uri="{BB962C8B-B14F-4D97-AF65-F5344CB8AC3E}">
        <p14:creationId xmlns:p14="http://schemas.microsoft.com/office/powerpoint/2010/main" val="331065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3775393" cy="307777"/>
          </a:xfrm>
          <a:prstGeom prst="rect">
            <a:avLst/>
          </a:prstGeom>
          <a:noFill/>
        </p:spPr>
        <p:txBody>
          <a:bodyPr wrap="none" rtlCol="0">
            <a:spAutoFit/>
          </a:bodyPr>
          <a:lstStyle/>
          <a:p>
            <a:r>
              <a:rPr kumimoji="1" lang="ja-JP" altLang="en-US" sz="1400" b="1" dirty="0"/>
              <a:t>●怪獣攻撃ダメージ演出コンテ（シーン２）</a:t>
            </a:r>
          </a:p>
        </p:txBody>
      </p:sp>
      <p:sp>
        <p:nvSpPr>
          <p:cNvPr id="19" name="テキスト ボックス 18">
            <a:extLst>
              <a:ext uri="{FF2B5EF4-FFF2-40B4-BE49-F238E27FC236}">
                <a16:creationId xmlns:a16="http://schemas.microsoft.com/office/drawing/2014/main" id="{2334FB14-EF69-4085-B1E2-E2C25F3D3985}"/>
              </a:ext>
            </a:extLst>
          </p:cNvPr>
          <p:cNvSpPr txBox="1"/>
          <p:nvPr/>
        </p:nvSpPr>
        <p:spPr>
          <a:xfrm>
            <a:off x="536260" y="879459"/>
            <a:ext cx="2159566" cy="307777"/>
          </a:xfrm>
          <a:prstGeom prst="rect">
            <a:avLst/>
          </a:prstGeom>
          <a:noFill/>
        </p:spPr>
        <p:txBody>
          <a:bodyPr wrap="none" rtlCol="0">
            <a:spAutoFit/>
          </a:bodyPr>
          <a:lstStyle/>
          <a:p>
            <a:r>
              <a:rPr kumimoji="1" lang="ja-JP" altLang="en-US" sz="1400" b="1" dirty="0"/>
              <a:t>・ダメージシーンの基本</a:t>
            </a:r>
          </a:p>
        </p:txBody>
      </p:sp>
      <p:sp>
        <p:nvSpPr>
          <p:cNvPr id="41" name="テキスト ボックス 40">
            <a:extLst>
              <a:ext uri="{FF2B5EF4-FFF2-40B4-BE49-F238E27FC236}">
                <a16:creationId xmlns:a16="http://schemas.microsoft.com/office/drawing/2014/main" id="{CD2C7C1D-4E31-44BB-BF88-D4E337CE9BD9}"/>
              </a:ext>
            </a:extLst>
          </p:cNvPr>
          <p:cNvSpPr txBox="1"/>
          <p:nvPr/>
        </p:nvSpPr>
        <p:spPr>
          <a:xfrm>
            <a:off x="669587" y="1217178"/>
            <a:ext cx="5468164" cy="338554"/>
          </a:xfrm>
          <a:prstGeom prst="rect">
            <a:avLst/>
          </a:prstGeom>
          <a:noFill/>
        </p:spPr>
        <p:txBody>
          <a:bodyPr wrap="none" rtlCol="0">
            <a:spAutoFit/>
          </a:bodyPr>
          <a:lstStyle/>
          <a:p>
            <a:r>
              <a:rPr kumimoji="1" lang="ja-JP" altLang="en-US" sz="800" dirty="0"/>
              <a:t>キャラのフィールド配置の場所で怯みモーションを再生しつつ、↓のような画面になるようにカメラを移動させる。</a:t>
            </a:r>
            <a:endParaRPr kumimoji="1" lang="en-US" altLang="ja-JP" sz="800" dirty="0"/>
          </a:p>
          <a:p>
            <a:r>
              <a:rPr kumimoji="1" lang="ja-JP" altLang="en-US" sz="800" dirty="0"/>
              <a:t>これが基本の動きとなる。</a:t>
            </a:r>
            <a:endParaRPr kumimoji="1" lang="en-US" altLang="ja-JP" sz="800" dirty="0"/>
          </a:p>
        </p:txBody>
      </p:sp>
      <p:sp>
        <p:nvSpPr>
          <p:cNvPr id="16" name="テキスト ボックス 15">
            <a:extLst>
              <a:ext uri="{FF2B5EF4-FFF2-40B4-BE49-F238E27FC236}">
                <a16:creationId xmlns:a16="http://schemas.microsoft.com/office/drawing/2014/main" id="{147E4C4E-08FB-42D0-9D76-D6F8D2E7CA85}"/>
              </a:ext>
            </a:extLst>
          </p:cNvPr>
          <p:cNvSpPr txBox="1"/>
          <p:nvPr/>
        </p:nvSpPr>
        <p:spPr>
          <a:xfrm>
            <a:off x="5559326" y="1707569"/>
            <a:ext cx="1210588" cy="246221"/>
          </a:xfrm>
          <a:prstGeom prst="rect">
            <a:avLst/>
          </a:prstGeom>
          <a:noFill/>
        </p:spPr>
        <p:txBody>
          <a:bodyPr wrap="none" rtlCol="0">
            <a:spAutoFit/>
          </a:bodyPr>
          <a:lstStyle/>
          <a:p>
            <a:r>
              <a:rPr kumimoji="1" lang="ja-JP" altLang="en-US" sz="1000" dirty="0"/>
              <a:t>演出終了画面の枠</a:t>
            </a:r>
          </a:p>
        </p:txBody>
      </p:sp>
      <p:grpSp>
        <p:nvGrpSpPr>
          <p:cNvPr id="5" name="グループ化 4">
            <a:extLst>
              <a:ext uri="{FF2B5EF4-FFF2-40B4-BE49-F238E27FC236}">
                <a16:creationId xmlns:a16="http://schemas.microsoft.com/office/drawing/2014/main" id="{D7E14B3C-9E61-4F5D-9092-B92C114BEC39}"/>
              </a:ext>
            </a:extLst>
          </p:cNvPr>
          <p:cNvGrpSpPr/>
          <p:nvPr/>
        </p:nvGrpSpPr>
        <p:grpSpPr>
          <a:xfrm>
            <a:off x="536260" y="1767708"/>
            <a:ext cx="5511855" cy="2665265"/>
            <a:chOff x="536260" y="1767708"/>
            <a:chExt cx="5511855" cy="2665265"/>
          </a:xfrm>
        </p:grpSpPr>
        <p:grpSp>
          <p:nvGrpSpPr>
            <p:cNvPr id="14" name="グループ化 13">
              <a:extLst>
                <a:ext uri="{FF2B5EF4-FFF2-40B4-BE49-F238E27FC236}">
                  <a16:creationId xmlns:a16="http://schemas.microsoft.com/office/drawing/2014/main" id="{9A44C6DA-08FF-492B-B7A9-B72FD38EF48D}"/>
                </a:ext>
              </a:extLst>
            </p:cNvPr>
            <p:cNvGrpSpPr/>
            <p:nvPr/>
          </p:nvGrpSpPr>
          <p:grpSpPr>
            <a:xfrm>
              <a:off x="536260" y="1767708"/>
              <a:ext cx="5471297" cy="2371888"/>
              <a:chOff x="285879" y="1432428"/>
              <a:chExt cx="5471297" cy="2371888"/>
            </a:xfrm>
          </p:grpSpPr>
          <p:sp>
            <p:nvSpPr>
              <p:cNvPr id="4" name="台形 3">
                <a:extLst>
                  <a:ext uri="{FF2B5EF4-FFF2-40B4-BE49-F238E27FC236}">
                    <a16:creationId xmlns:a16="http://schemas.microsoft.com/office/drawing/2014/main" id="{2776F333-A071-4DCB-B612-D858FF50CDA1}"/>
                  </a:ext>
                </a:extLst>
              </p:cNvPr>
              <p:cNvSpPr/>
              <p:nvPr/>
            </p:nvSpPr>
            <p:spPr>
              <a:xfrm>
                <a:off x="285879" y="2561966"/>
                <a:ext cx="5471297" cy="1242350"/>
              </a:xfrm>
              <a:prstGeom prst="trapezoid">
                <a:avLst>
                  <a:gd name="adj" fmla="val 3174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3BABF619-04A3-44B3-B0EA-511BC2DC4A50}"/>
                  </a:ext>
                </a:extLst>
              </p:cNvPr>
              <p:cNvGrpSpPr/>
              <p:nvPr/>
            </p:nvGrpSpPr>
            <p:grpSpPr>
              <a:xfrm>
                <a:off x="713041" y="1432428"/>
                <a:ext cx="4239959" cy="1129538"/>
                <a:chOff x="713041" y="1432428"/>
                <a:chExt cx="4239959" cy="1129538"/>
              </a:xfrm>
            </p:grpSpPr>
            <p:sp>
              <p:nvSpPr>
                <p:cNvPr id="8" name="フローチャート: カード 7">
                  <a:extLst>
                    <a:ext uri="{FF2B5EF4-FFF2-40B4-BE49-F238E27FC236}">
                      <a16:creationId xmlns:a16="http://schemas.microsoft.com/office/drawing/2014/main" id="{3D774B82-F05D-4957-9EA2-07F2F935CC1A}"/>
                    </a:ext>
                  </a:extLst>
                </p:cNvPr>
                <p:cNvSpPr/>
                <p:nvPr/>
              </p:nvSpPr>
              <p:spPr>
                <a:xfrm>
                  <a:off x="713041" y="1667666"/>
                  <a:ext cx="708660" cy="894300"/>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カード 34">
                  <a:extLst>
                    <a:ext uri="{FF2B5EF4-FFF2-40B4-BE49-F238E27FC236}">
                      <a16:creationId xmlns:a16="http://schemas.microsoft.com/office/drawing/2014/main" id="{2225B9F4-5FA0-47C7-9CCE-8AB12E4A2DB2}"/>
                    </a:ext>
                  </a:extLst>
                </p:cNvPr>
                <p:cNvSpPr/>
                <p:nvPr/>
              </p:nvSpPr>
              <p:spPr>
                <a:xfrm flipH="1">
                  <a:off x="1427131" y="2018280"/>
                  <a:ext cx="343471" cy="543686"/>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処理 8">
                  <a:extLst>
                    <a:ext uri="{FF2B5EF4-FFF2-40B4-BE49-F238E27FC236}">
                      <a16:creationId xmlns:a16="http://schemas.microsoft.com/office/drawing/2014/main" id="{BDE457B7-8BE5-488F-8E79-22060D866D25}"/>
                    </a:ext>
                  </a:extLst>
                </p:cNvPr>
                <p:cNvSpPr/>
                <p:nvPr/>
              </p:nvSpPr>
              <p:spPr>
                <a:xfrm>
                  <a:off x="2303077" y="1432428"/>
                  <a:ext cx="708660" cy="11295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処理 36">
                  <a:extLst>
                    <a:ext uri="{FF2B5EF4-FFF2-40B4-BE49-F238E27FC236}">
                      <a16:creationId xmlns:a16="http://schemas.microsoft.com/office/drawing/2014/main" id="{0E57CB3A-5B7B-4F02-8A41-D86C97559C39}"/>
                    </a:ext>
                  </a:extLst>
                </p:cNvPr>
                <p:cNvSpPr/>
                <p:nvPr/>
              </p:nvSpPr>
              <p:spPr>
                <a:xfrm>
                  <a:off x="3361960" y="1681224"/>
                  <a:ext cx="552568" cy="8807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処理 37">
                  <a:extLst>
                    <a:ext uri="{FF2B5EF4-FFF2-40B4-BE49-F238E27FC236}">
                      <a16:creationId xmlns:a16="http://schemas.microsoft.com/office/drawing/2014/main" id="{154DB7FF-ED54-436A-8C7A-7B47E811E665}"/>
                    </a:ext>
                  </a:extLst>
                </p:cNvPr>
                <p:cNvSpPr/>
                <p:nvPr/>
              </p:nvSpPr>
              <p:spPr>
                <a:xfrm>
                  <a:off x="3914528" y="2036413"/>
                  <a:ext cx="1038472" cy="52555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3" name="図 2">
              <a:extLst>
                <a:ext uri="{FF2B5EF4-FFF2-40B4-BE49-F238E27FC236}">
                  <a16:creationId xmlns:a16="http://schemas.microsoft.com/office/drawing/2014/main" id="{2538B92E-AB0B-4E72-9B45-8BEEDFBE5281}"/>
                </a:ext>
              </a:extLst>
            </p:cNvPr>
            <p:cNvPicPr>
              <a:picLocks noChangeAspect="1"/>
            </p:cNvPicPr>
            <p:nvPr/>
          </p:nvPicPr>
          <p:blipFill>
            <a:blip r:embed="rId2"/>
            <a:stretch>
              <a:fillRect/>
            </a:stretch>
          </p:blipFill>
          <p:spPr>
            <a:xfrm>
              <a:off x="1081532" y="2557560"/>
              <a:ext cx="1255885" cy="963251"/>
            </a:xfrm>
            <a:prstGeom prst="rect">
              <a:avLst/>
            </a:prstGeom>
          </p:spPr>
        </p:pic>
        <p:pic>
          <p:nvPicPr>
            <p:cNvPr id="30" name="図 29">
              <a:extLst>
                <a:ext uri="{FF2B5EF4-FFF2-40B4-BE49-F238E27FC236}">
                  <a16:creationId xmlns:a16="http://schemas.microsoft.com/office/drawing/2014/main" id="{5651A57D-B2D6-4942-B16C-FA46770E39E8}"/>
                </a:ext>
              </a:extLst>
            </p:cNvPr>
            <p:cNvPicPr>
              <a:picLocks noChangeAspect="1"/>
            </p:cNvPicPr>
            <p:nvPr/>
          </p:nvPicPr>
          <p:blipFill>
            <a:blip r:embed="rId2"/>
            <a:stretch>
              <a:fillRect/>
            </a:stretch>
          </p:blipFill>
          <p:spPr>
            <a:xfrm>
              <a:off x="2262632" y="2283240"/>
              <a:ext cx="1255885" cy="963251"/>
            </a:xfrm>
            <a:prstGeom prst="rect">
              <a:avLst/>
            </a:prstGeom>
          </p:spPr>
        </p:pic>
        <p:pic>
          <p:nvPicPr>
            <p:cNvPr id="31" name="図 30">
              <a:extLst>
                <a:ext uri="{FF2B5EF4-FFF2-40B4-BE49-F238E27FC236}">
                  <a16:creationId xmlns:a16="http://schemas.microsoft.com/office/drawing/2014/main" id="{2924C317-9006-4913-A658-234641471285}"/>
                </a:ext>
              </a:extLst>
            </p:cNvPr>
            <p:cNvPicPr>
              <a:picLocks noChangeAspect="1"/>
            </p:cNvPicPr>
            <p:nvPr/>
          </p:nvPicPr>
          <p:blipFill>
            <a:blip r:embed="rId2"/>
            <a:stretch>
              <a:fillRect/>
            </a:stretch>
          </p:blipFill>
          <p:spPr>
            <a:xfrm>
              <a:off x="3001772" y="2902026"/>
              <a:ext cx="1255885" cy="963251"/>
            </a:xfrm>
            <a:prstGeom prst="rect">
              <a:avLst/>
            </a:prstGeom>
          </p:spPr>
        </p:pic>
        <p:pic>
          <p:nvPicPr>
            <p:cNvPr id="32" name="図 31">
              <a:extLst>
                <a:ext uri="{FF2B5EF4-FFF2-40B4-BE49-F238E27FC236}">
                  <a16:creationId xmlns:a16="http://schemas.microsoft.com/office/drawing/2014/main" id="{BD38BA3E-00C1-4626-8615-28DDC22FA75F}"/>
                </a:ext>
              </a:extLst>
            </p:cNvPr>
            <p:cNvPicPr>
              <a:picLocks noChangeAspect="1"/>
            </p:cNvPicPr>
            <p:nvPr/>
          </p:nvPicPr>
          <p:blipFill>
            <a:blip r:embed="rId2"/>
            <a:stretch>
              <a:fillRect/>
            </a:stretch>
          </p:blipFill>
          <p:spPr>
            <a:xfrm>
              <a:off x="4071674" y="2283240"/>
              <a:ext cx="1255885" cy="963251"/>
            </a:xfrm>
            <a:prstGeom prst="rect">
              <a:avLst/>
            </a:prstGeom>
          </p:spPr>
        </p:pic>
        <p:sp>
          <p:nvSpPr>
            <p:cNvPr id="42" name="正方形/長方形 41">
              <a:extLst>
                <a:ext uri="{FF2B5EF4-FFF2-40B4-BE49-F238E27FC236}">
                  <a16:creationId xmlns:a16="http://schemas.microsoft.com/office/drawing/2014/main" id="{FB6FC744-2F04-4411-BE6D-68FAA6427273}"/>
                </a:ext>
              </a:extLst>
            </p:cNvPr>
            <p:cNvSpPr/>
            <p:nvPr/>
          </p:nvSpPr>
          <p:spPr>
            <a:xfrm>
              <a:off x="787632" y="1953790"/>
              <a:ext cx="1254642" cy="19359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476CD1D-BAFB-4259-A1A1-56BAF8E9AC33}"/>
                </a:ext>
              </a:extLst>
            </p:cNvPr>
            <p:cNvSpPr/>
            <p:nvPr/>
          </p:nvSpPr>
          <p:spPr>
            <a:xfrm>
              <a:off x="4793473" y="1926334"/>
              <a:ext cx="1254642" cy="19359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0FDB8E25-F937-47A9-ADC7-EC5EE2098009}"/>
                </a:ext>
              </a:extLst>
            </p:cNvPr>
            <p:cNvSpPr/>
            <p:nvPr/>
          </p:nvSpPr>
          <p:spPr>
            <a:xfrm>
              <a:off x="2335833" y="3829441"/>
              <a:ext cx="2164080" cy="6035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カメラが移動</a:t>
              </a:r>
            </a:p>
          </p:txBody>
        </p:sp>
      </p:grpSp>
      <p:sp>
        <p:nvSpPr>
          <p:cNvPr id="46" name="テキスト ボックス 45">
            <a:extLst>
              <a:ext uri="{FF2B5EF4-FFF2-40B4-BE49-F238E27FC236}">
                <a16:creationId xmlns:a16="http://schemas.microsoft.com/office/drawing/2014/main" id="{493F621C-90E5-4607-919E-2CC88AEDD91F}"/>
              </a:ext>
            </a:extLst>
          </p:cNvPr>
          <p:cNvSpPr txBox="1"/>
          <p:nvPr/>
        </p:nvSpPr>
        <p:spPr>
          <a:xfrm>
            <a:off x="182338" y="1741079"/>
            <a:ext cx="1210588" cy="246221"/>
          </a:xfrm>
          <a:prstGeom prst="rect">
            <a:avLst/>
          </a:prstGeom>
          <a:noFill/>
        </p:spPr>
        <p:txBody>
          <a:bodyPr wrap="none" rtlCol="0">
            <a:spAutoFit/>
          </a:bodyPr>
          <a:lstStyle/>
          <a:p>
            <a:r>
              <a:rPr kumimoji="1" lang="ja-JP" altLang="en-US" sz="1000" dirty="0"/>
              <a:t>演出開始画面の枠</a:t>
            </a:r>
          </a:p>
        </p:txBody>
      </p:sp>
      <p:sp>
        <p:nvSpPr>
          <p:cNvPr id="48" name="テキスト ボックス 47">
            <a:extLst>
              <a:ext uri="{FF2B5EF4-FFF2-40B4-BE49-F238E27FC236}">
                <a16:creationId xmlns:a16="http://schemas.microsoft.com/office/drawing/2014/main" id="{C8485FD8-6854-4F2A-A73C-E0B5FE2A081F}"/>
              </a:ext>
            </a:extLst>
          </p:cNvPr>
          <p:cNvSpPr txBox="1"/>
          <p:nvPr/>
        </p:nvSpPr>
        <p:spPr>
          <a:xfrm>
            <a:off x="536260" y="4952010"/>
            <a:ext cx="723275" cy="307777"/>
          </a:xfrm>
          <a:prstGeom prst="rect">
            <a:avLst/>
          </a:prstGeom>
          <a:noFill/>
        </p:spPr>
        <p:txBody>
          <a:bodyPr wrap="none" rtlCol="0">
            <a:spAutoFit/>
          </a:bodyPr>
          <a:lstStyle/>
          <a:p>
            <a:r>
              <a:rPr kumimoji="1" lang="ja-JP" altLang="en-US" sz="1400" b="1" dirty="0"/>
              <a:t>・瓦礫</a:t>
            </a:r>
          </a:p>
        </p:txBody>
      </p:sp>
      <p:sp>
        <p:nvSpPr>
          <p:cNvPr id="49" name="テキスト ボックス 48">
            <a:extLst>
              <a:ext uri="{FF2B5EF4-FFF2-40B4-BE49-F238E27FC236}">
                <a16:creationId xmlns:a16="http://schemas.microsoft.com/office/drawing/2014/main" id="{6C4A6524-6E41-4250-B881-BBD58DA7DE99}"/>
              </a:ext>
            </a:extLst>
          </p:cNvPr>
          <p:cNvSpPr txBox="1"/>
          <p:nvPr/>
        </p:nvSpPr>
        <p:spPr>
          <a:xfrm>
            <a:off x="669587" y="5275345"/>
            <a:ext cx="3775393" cy="584775"/>
          </a:xfrm>
          <a:prstGeom prst="rect">
            <a:avLst/>
          </a:prstGeom>
          <a:noFill/>
        </p:spPr>
        <p:txBody>
          <a:bodyPr wrap="none" rtlCol="0">
            <a:spAutoFit/>
          </a:bodyPr>
          <a:lstStyle/>
          <a:p>
            <a:r>
              <a:rPr kumimoji="1" lang="ja-JP" altLang="en-US" sz="800" dirty="0"/>
              <a:t>上記と同様にカメラ移動をしつつ、フィールドに瓦礫を落下させる。</a:t>
            </a:r>
            <a:endParaRPr kumimoji="1" lang="en-US" altLang="ja-JP" sz="800" dirty="0"/>
          </a:p>
          <a:p>
            <a:r>
              <a:rPr kumimoji="1" lang="ja-JP" altLang="en-US" sz="800" dirty="0"/>
              <a:t>瓦礫落下時に画面振動を加える。</a:t>
            </a:r>
            <a:endParaRPr kumimoji="1" lang="en-US" altLang="ja-JP" sz="800" dirty="0"/>
          </a:p>
          <a:p>
            <a:endParaRPr kumimoji="1" lang="en-US" altLang="ja-JP" sz="800" dirty="0"/>
          </a:p>
          <a:p>
            <a:r>
              <a:rPr kumimoji="1" lang="ja-JP" altLang="en-US" sz="800" dirty="0"/>
              <a:t>揺れと瓦礫が同時の場合も、揺れつつも、瓦礫の落下がわかる振動が欲しい。</a:t>
            </a:r>
            <a:endParaRPr kumimoji="1" lang="en-US" altLang="ja-JP" sz="800" dirty="0"/>
          </a:p>
        </p:txBody>
      </p:sp>
      <p:sp>
        <p:nvSpPr>
          <p:cNvPr id="53" name="テキスト ボックス 52">
            <a:extLst>
              <a:ext uri="{FF2B5EF4-FFF2-40B4-BE49-F238E27FC236}">
                <a16:creationId xmlns:a16="http://schemas.microsoft.com/office/drawing/2014/main" id="{65E919CF-0AB3-4732-8B6B-87AEB0E239AF}"/>
              </a:ext>
            </a:extLst>
          </p:cNvPr>
          <p:cNvSpPr txBox="1"/>
          <p:nvPr/>
        </p:nvSpPr>
        <p:spPr>
          <a:xfrm>
            <a:off x="536260" y="4325393"/>
            <a:ext cx="723275" cy="307777"/>
          </a:xfrm>
          <a:prstGeom prst="rect">
            <a:avLst/>
          </a:prstGeom>
          <a:noFill/>
        </p:spPr>
        <p:txBody>
          <a:bodyPr wrap="none" rtlCol="0">
            <a:spAutoFit/>
          </a:bodyPr>
          <a:lstStyle/>
          <a:p>
            <a:r>
              <a:rPr kumimoji="1" lang="ja-JP" altLang="en-US" sz="1400" b="1" dirty="0"/>
              <a:t>・揺れ</a:t>
            </a:r>
          </a:p>
        </p:txBody>
      </p:sp>
      <p:sp>
        <p:nvSpPr>
          <p:cNvPr id="54" name="テキスト ボックス 53">
            <a:extLst>
              <a:ext uri="{FF2B5EF4-FFF2-40B4-BE49-F238E27FC236}">
                <a16:creationId xmlns:a16="http://schemas.microsoft.com/office/drawing/2014/main" id="{A004A6BF-1F64-462A-ADD3-7442ED437FFD}"/>
              </a:ext>
            </a:extLst>
          </p:cNvPr>
          <p:cNvSpPr txBox="1"/>
          <p:nvPr/>
        </p:nvSpPr>
        <p:spPr>
          <a:xfrm>
            <a:off x="665761" y="4610067"/>
            <a:ext cx="2133918" cy="215444"/>
          </a:xfrm>
          <a:prstGeom prst="rect">
            <a:avLst/>
          </a:prstGeom>
          <a:noFill/>
        </p:spPr>
        <p:txBody>
          <a:bodyPr wrap="none" rtlCol="0">
            <a:spAutoFit/>
          </a:bodyPr>
          <a:lstStyle/>
          <a:p>
            <a:r>
              <a:rPr kumimoji="1" lang="ja-JP" altLang="en-US" sz="800" dirty="0"/>
              <a:t>移動ちゅう常にカメラに画面振動を行う。</a:t>
            </a:r>
            <a:endParaRPr kumimoji="1" lang="en-US" altLang="ja-JP" sz="800" dirty="0"/>
          </a:p>
        </p:txBody>
      </p:sp>
      <p:sp>
        <p:nvSpPr>
          <p:cNvPr id="6" name="フッター プレースホルダー 5">
            <a:extLst>
              <a:ext uri="{FF2B5EF4-FFF2-40B4-BE49-F238E27FC236}">
                <a16:creationId xmlns:a16="http://schemas.microsoft.com/office/drawing/2014/main" id="{7683939E-CDB0-4199-8C8A-BD445E4B3EDF}"/>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75479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3775393" cy="307777"/>
          </a:xfrm>
          <a:prstGeom prst="rect">
            <a:avLst/>
          </a:prstGeom>
          <a:noFill/>
        </p:spPr>
        <p:txBody>
          <a:bodyPr wrap="none" rtlCol="0">
            <a:spAutoFit/>
          </a:bodyPr>
          <a:lstStyle/>
          <a:p>
            <a:r>
              <a:rPr kumimoji="1" lang="ja-JP" altLang="en-US" sz="1400" b="1" dirty="0">
                <a:latin typeface="+mn-ea"/>
              </a:rPr>
              <a:t>●怪獣攻撃ダメージ演出コンテ（シーン２）</a:t>
            </a:r>
          </a:p>
        </p:txBody>
      </p:sp>
      <p:sp>
        <p:nvSpPr>
          <p:cNvPr id="19" name="テキスト ボックス 18">
            <a:extLst>
              <a:ext uri="{FF2B5EF4-FFF2-40B4-BE49-F238E27FC236}">
                <a16:creationId xmlns:a16="http://schemas.microsoft.com/office/drawing/2014/main" id="{2334FB14-EF69-4085-B1E2-E2C25F3D3985}"/>
              </a:ext>
            </a:extLst>
          </p:cNvPr>
          <p:cNvSpPr txBox="1"/>
          <p:nvPr/>
        </p:nvSpPr>
        <p:spPr>
          <a:xfrm>
            <a:off x="536260" y="879459"/>
            <a:ext cx="723275" cy="307777"/>
          </a:xfrm>
          <a:prstGeom prst="rect">
            <a:avLst/>
          </a:prstGeom>
          <a:noFill/>
        </p:spPr>
        <p:txBody>
          <a:bodyPr wrap="none" rtlCol="0">
            <a:spAutoFit/>
          </a:bodyPr>
          <a:lstStyle/>
          <a:p>
            <a:r>
              <a:rPr kumimoji="1" lang="ja-JP" altLang="en-US" sz="1400" b="1" dirty="0">
                <a:latin typeface="+mn-ea"/>
              </a:rPr>
              <a:t>・延焼</a:t>
            </a:r>
          </a:p>
        </p:txBody>
      </p:sp>
      <p:sp>
        <p:nvSpPr>
          <p:cNvPr id="41" name="テキスト ボックス 40">
            <a:extLst>
              <a:ext uri="{FF2B5EF4-FFF2-40B4-BE49-F238E27FC236}">
                <a16:creationId xmlns:a16="http://schemas.microsoft.com/office/drawing/2014/main" id="{CD2C7C1D-4E31-44BB-BF88-D4E337CE9BD9}"/>
              </a:ext>
            </a:extLst>
          </p:cNvPr>
          <p:cNvSpPr txBox="1"/>
          <p:nvPr/>
        </p:nvSpPr>
        <p:spPr>
          <a:xfrm>
            <a:off x="669587" y="1217178"/>
            <a:ext cx="5211683" cy="215444"/>
          </a:xfrm>
          <a:prstGeom prst="rect">
            <a:avLst/>
          </a:prstGeom>
          <a:noFill/>
        </p:spPr>
        <p:txBody>
          <a:bodyPr wrap="none" rtlCol="0">
            <a:spAutoFit/>
          </a:bodyPr>
          <a:lstStyle/>
          <a:p>
            <a:r>
              <a:rPr kumimoji="1" lang="ja-JP" altLang="en-US" sz="800" dirty="0">
                <a:latin typeface="+mn-ea"/>
              </a:rPr>
              <a:t>延焼の場合、フィールド中に火災のエフェクトを加え、かつ、カメラに追従する火炎エフェクトを用意する。</a:t>
            </a:r>
          </a:p>
        </p:txBody>
      </p:sp>
      <p:sp>
        <p:nvSpPr>
          <p:cNvPr id="48" name="テキスト ボックス 47">
            <a:extLst>
              <a:ext uri="{FF2B5EF4-FFF2-40B4-BE49-F238E27FC236}">
                <a16:creationId xmlns:a16="http://schemas.microsoft.com/office/drawing/2014/main" id="{C8485FD8-6854-4F2A-A73C-E0B5FE2A081F}"/>
              </a:ext>
            </a:extLst>
          </p:cNvPr>
          <p:cNvSpPr txBox="1"/>
          <p:nvPr/>
        </p:nvSpPr>
        <p:spPr>
          <a:xfrm>
            <a:off x="536260" y="3686867"/>
            <a:ext cx="2108269" cy="307777"/>
          </a:xfrm>
          <a:prstGeom prst="rect">
            <a:avLst/>
          </a:prstGeom>
          <a:noFill/>
        </p:spPr>
        <p:txBody>
          <a:bodyPr wrap="none" rtlCol="0">
            <a:spAutoFit/>
          </a:bodyPr>
          <a:lstStyle/>
          <a:p>
            <a:r>
              <a:rPr kumimoji="1" lang="ja-JP" altLang="en-US" sz="1400" b="1" dirty="0">
                <a:latin typeface="+mn-ea"/>
              </a:rPr>
              <a:t>・衝撃波</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追記）</a:t>
            </a:r>
          </a:p>
        </p:txBody>
      </p:sp>
      <p:sp>
        <p:nvSpPr>
          <p:cNvPr id="49" name="テキスト ボックス 48">
            <a:extLst>
              <a:ext uri="{FF2B5EF4-FFF2-40B4-BE49-F238E27FC236}">
                <a16:creationId xmlns:a16="http://schemas.microsoft.com/office/drawing/2014/main" id="{6C4A6524-6E41-4250-B881-BBD58DA7DE99}"/>
              </a:ext>
            </a:extLst>
          </p:cNvPr>
          <p:cNvSpPr txBox="1"/>
          <p:nvPr/>
        </p:nvSpPr>
        <p:spPr>
          <a:xfrm>
            <a:off x="669587" y="4010202"/>
            <a:ext cx="3980577" cy="338554"/>
          </a:xfrm>
          <a:prstGeom prst="rect">
            <a:avLst/>
          </a:prstGeom>
          <a:noFill/>
        </p:spPr>
        <p:txBody>
          <a:bodyPr wrap="none" rtlCol="0">
            <a:spAutoFit/>
          </a:bodyPr>
          <a:lstStyle/>
          <a:p>
            <a:r>
              <a:rPr kumimoji="1" lang="ja-JP" altLang="en-US" sz="800" dirty="0">
                <a:latin typeface="+mn-ea"/>
              </a:rPr>
              <a:t>基本の挙動と同じようにカメラが移動するが、カメラのスピードが速く移動する。</a:t>
            </a:r>
            <a:endParaRPr kumimoji="1" lang="en-US" altLang="ja-JP" sz="800" dirty="0">
              <a:latin typeface="+mn-ea"/>
            </a:endParaRPr>
          </a:p>
          <a:p>
            <a:r>
              <a:rPr kumimoji="1" lang="ja-JP" altLang="en-US" sz="800" dirty="0">
                <a:latin typeface="+mn-ea"/>
              </a:rPr>
              <a:t>その素早いカメラを追い抜くような形で衝撃波エフェクトが表示される。</a:t>
            </a:r>
            <a:endParaRPr kumimoji="1" lang="en-US" altLang="ja-JP" sz="800" dirty="0">
              <a:latin typeface="+mn-ea"/>
            </a:endParaRPr>
          </a:p>
        </p:txBody>
      </p:sp>
      <p:sp>
        <p:nvSpPr>
          <p:cNvPr id="27" name="テキスト ボックス 26">
            <a:extLst>
              <a:ext uri="{FF2B5EF4-FFF2-40B4-BE49-F238E27FC236}">
                <a16:creationId xmlns:a16="http://schemas.microsoft.com/office/drawing/2014/main" id="{51C74B60-3811-42F0-BF5F-CD73B9B78C8B}"/>
              </a:ext>
            </a:extLst>
          </p:cNvPr>
          <p:cNvSpPr txBox="1"/>
          <p:nvPr/>
        </p:nvSpPr>
        <p:spPr>
          <a:xfrm>
            <a:off x="669587" y="1544696"/>
            <a:ext cx="1984839" cy="276999"/>
          </a:xfrm>
          <a:prstGeom prst="rect">
            <a:avLst/>
          </a:prstGeom>
          <a:noFill/>
        </p:spPr>
        <p:txBody>
          <a:bodyPr wrap="none" rtlCol="0">
            <a:spAutoFit/>
          </a:bodyPr>
          <a:lstStyle/>
          <a:p>
            <a:r>
              <a:rPr kumimoji="1" lang="en-US" altLang="ja-JP" sz="1200" b="1" dirty="0">
                <a:latin typeface="+mn-ea"/>
              </a:rPr>
              <a:t>-</a:t>
            </a:r>
            <a:r>
              <a:rPr kumimoji="1" lang="ja-JP" altLang="en-US" sz="1200" b="1" dirty="0">
                <a:latin typeface="+mn-ea"/>
              </a:rPr>
              <a:t> エフェクト配置イメージ</a:t>
            </a:r>
          </a:p>
        </p:txBody>
      </p:sp>
      <p:sp>
        <p:nvSpPr>
          <p:cNvPr id="5" name="正方形/長方形 4">
            <a:extLst>
              <a:ext uri="{FF2B5EF4-FFF2-40B4-BE49-F238E27FC236}">
                <a16:creationId xmlns:a16="http://schemas.microsoft.com/office/drawing/2014/main" id="{2B528B60-BE19-489B-AEF5-2437D2295E86}"/>
              </a:ext>
            </a:extLst>
          </p:cNvPr>
          <p:cNvSpPr/>
          <p:nvPr/>
        </p:nvSpPr>
        <p:spPr>
          <a:xfrm>
            <a:off x="1259535" y="2073237"/>
            <a:ext cx="1908810" cy="92633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0" name="グループ化 9">
            <a:extLst>
              <a:ext uri="{FF2B5EF4-FFF2-40B4-BE49-F238E27FC236}">
                <a16:creationId xmlns:a16="http://schemas.microsoft.com/office/drawing/2014/main" id="{A6E512B4-08A3-4B0D-98DC-B0DE0F4A7142}"/>
              </a:ext>
            </a:extLst>
          </p:cNvPr>
          <p:cNvGrpSpPr/>
          <p:nvPr/>
        </p:nvGrpSpPr>
        <p:grpSpPr>
          <a:xfrm>
            <a:off x="1350257" y="2122346"/>
            <a:ext cx="1727366" cy="247185"/>
            <a:chOff x="3619500" y="2107232"/>
            <a:chExt cx="2954606" cy="422803"/>
          </a:xfrm>
        </p:grpSpPr>
        <p:sp>
          <p:nvSpPr>
            <p:cNvPr id="6" name="正方形/長方形 5">
              <a:extLst>
                <a:ext uri="{FF2B5EF4-FFF2-40B4-BE49-F238E27FC236}">
                  <a16:creationId xmlns:a16="http://schemas.microsoft.com/office/drawing/2014/main" id="{A00D943B-ED2A-4F59-B96F-7E24FD3C3FE2}"/>
                </a:ext>
              </a:extLst>
            </p:cNvPr>
            <p:cNvSpPr/>
            <p:nvPr/>
          </p:nvSpPr>
          <p:spPr>
            <a:xfrm>
              <a:off x="3619500" y="2107232"/>
              <a:ext cx="480060" cy="338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E0864F6-DE62-44A4-80E3-53122152D2EF}"/>
                </a:ext>
              </a:extLst>
            </p:cNvPr>
            <p:cNvSpPr/>
            <p:nvPr/>
          </p:nvSpPr>
          <p:spPr>
            <a:xfrm>
              <a:off x="4099560" y="2153497"/>
              <a:ext cx="348945" cy="246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A871FF8-4412-41B7-9A09-2BDE8601F143}"/>
                </a:ext>
              </a:extLst>
            </p:cNvPr>
            <p:cNvSpPr/>
            <p:nvPr/>
          </p:nvSpPr>
          <p:spPr>
            <a:xfrm>
              <a:off x="4708374" y="2107232"/>
              <a:ext cx="480060" cy="33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AAA3E71E-106A-410E-96DA-9CF46303809A}"/>
                </a:ext>
              </a:extLst>
            </p:cNvPr>
            <p:cNvSpPr/>
            <p:nvPr/>
          </p:nvSpPr>
          <p:spPr>
            <a:xfrm>
              <a:off x="5585310" y="2112304"/>
              <a:ext cx="591920" cy="417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2D673F8-2214-439D-8D8B-E95AB42556FA}"/>
                </a:ext>
              </a:extLst>
            </p:cNvPr>
            <p:cNvSpPr/>
            <p:nvPr/>
          </p:nvSpPr>
          <p:spPr>
            <a:xfrm>
              <a:off x="6177230" y="2190890"/>
              <a:ext cx="396876" cy="280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フローチャート: 処理 14">
            <a:extLst>
              <a:ext uri="{FF2B5EF4-FFF2-40B4-BE49-F238E27FC236}">
                <a16:creationId xmlns:a16="http://schemas.microsoft.com/office/drawing/2014/main" id="{3F8AE202-4646-4506-8A2F-9E6153429CFC}"/>
              </a:ext>
            </a:extLst>
          </p:cNvPr>
          <p:cNvSpPr/>
          <p:nvPr/>
        </p:nvSpPr>
        <p:spPr>
          <a:xfrm>
            <a:off x="1025220" y="1905324"/>
            <a:ext cx="2377440" cy="122110"/>
          </a:xfrm>
          <a:prstGeom prst="flowChartProcess">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C567EBA-7D95-4181-92F2-C2268370CB81}"/>
              </a:ext>
            </a:extLst>
          </p:cNvPr>
          <p:cNvSpPr txBox="1"/>
          <p:nvPr/>
        </p:nvSpPr>
        <p:spPr>
          <a:xfrm>
            <a:off x="3361412" y="1820859"/>
            <a:ext cx="2236510" cy="246221"/>
          </a:xfrm>
          <a:prstGeom prst="rect">
            <a:avLst/>
          </a:prstGeom>
          <a:noFill/>
        </p:spPr>
        <p:txBody>
          <a:bodyPr wrap="none" rtlCol="0">
            <a:spAutoFit/>
          </a:bodyPr>
          <a:lstStyle/>
          <a:p>
            <a:r>
              <a:rPr kumimoji="1" lang="ja-JP" altLang="en-US" sz="1000" dirty="0">
                <a:latin typeface="+mn-ea"/>
              </a:rPr>
              <a:t>←フィールド配置の火災エフェクト</a:t>
            </a:r>
          </a:p>
        </p:txBody>
      </p:sp>
      <p:sp>
        <p:nvSpPr>
          <p:cNvPr id="40" name="テキスト ボックス 39">
            <a:extLst>
              <a:ext uri="{FF2B5EF4-FFF2-40B4-BE49-F238E27FC236}">
                <a16:creationId xmlns:a16="http://schemas.microsoft.com/office/drawing/2014/main" id="{1C7D3FF1-D7D1-48D8-BEBC-82B9E6086302}"/>
              </a:ext>
            </a:extLst>
          </p:cNvPr>
          <p:cNvSpPr txBox="1"/>
          <p:nvPr/>
        </p:nvSpPr>
        <p:spPr>
          <a:xfrm>
            <a:off x="3171621" y="2138401"/>
            <a:ext cx="1467068" cy="246221"/>
          </a:xfrm>
          <a:prstGeom prst="rect">
            <a:avLst/>
          </a:prstGeom>
          <a:noFill/>
        </p:spPr>
        <p:txBody>
          <a:bodyPr wrap="none" rtlCol="0">
            <a:spAutoFit/>
          </a:bodyPr>
          <a:lstStyle/>
          <a:p>
            <a:r>
              <a:rPr kumimoji="1" lang="ja-JP" altLang="en-US" sz="1000" dirty="0">
                <a:latin typeface="+mn-ea"/>
              </a:rPr>
              <a:t>←背景のオブジェクト</a:t>
            </a:r>
          </a:p>
        </p:txBody>
      </p:sp>
      <p:sp>
        <p:nvSpPr>
          <p:cNvPr id="44" name="テキスト ボックス 43">
            <a:extLst>
              <a:ext uri="{FF2B5EF4-FFF2-40B4-BE49-F238E27FC236}">
                <a16:creationId xmlns:a16="http://schemas.microsoft.com/office/drawing/2014/main" id="{6759E2B2-C5E4-4233-ADEB-5FC2FBFAE5A9}"/>
              </a:ext>
            </a:extLst>
          </p:cNvPr>
          <p:cNvSpPr txBox="1"/>
          <p:nvPr/>
        </p:nvSpPr>
        <p:spPr>
          <a:xfrm>
            <a:off x="3168345" y="2481456"/>
            <a:ext cx="441146" cy="246221"/>
          </a:xfrm>
          <a:prstGeom prst="rect">
            <a:avLst/>
          </a:prstGeom>
          <a:noFill/>
        </p:spPr>
        <p:txBody>
          <a:bodyPr wrap="none" rtlCol="0">
            <a:spAutoFit/>
          </a:bodyPr>
          <a:lstStyle/>
          <a:p>
            <a:r>
              <a:rPr kumimoji="1" lang="ja-JP" altLang="en-US" sz="1000" dirty="0">
                <a:latin typeface="+mn-ea"/>
              </a:rPr>
              <a:t>←床</a:t>
            </a:r>
          </a:p>
        </p:txBody>
      </p:sp>
      <p:grpSp>
        <p:nvGrpSpPr>
          <p:cNvPr id="50" name="グループ化 49">
            <a:extLst>
              <a:ext uri="{FF2B5EF4-FFF2-40B4-BE49-F238E27FC236}">
                <a16:creationId xmlns:a16="http://schemas.microsoft.com/office/drawing/2014/main" id="{CF1F81EB-0099-4FD6-8A3D-16EA3ABFA47B}"/>
              </a:ext>
            </a:extLst>
          </p:cNvPr>
          <p:cNvGrpSpPr/>
          <p:nvPr/>
        </p:nvGrpSpPr>
        <p:grpSpPr>
          <a:xfrm rot="14400000">
            <a:off x="2083260" y="3246836"/>
            <a:ext cx="262276" cy="187922"/>
            <a:chOff x="1486227" y="5178236"/>
            <a:chExt cx="262276" cy="187922"/>
          </a:xfrm>
        </p:grpSpPr>
        <p:sp>
          <p:nvSpPr>
            <p:cNvPr id="51" name="二等辺三角形 50">
              <a:extLst>
                <a:ext uri="{FF2B5EF4-FFF2-40B4-BE49-F238E27FC236}">
                  <a16:creationId xmlns:a16="http://schemas.microsoft.com/office/drawing/2014/main" id="{FFFA62B3-7D87-49F5-AD30-E2101C39CD7C}"/>
                </a:ext>
              </a:extLst>
            </p:cNvPr>
            <p:cNvSpPr/>
            <p:nvPr/>
          </p:nvSpPr>
          <p:spPr>
            <a:xfrm rot="18000000">
              <a:off x="1637005" y="5254660"/>
              <a:ext cx="126183" cy="968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0246E7B-A0FB-4A48-9497-BF8731849BCF}"/>
                </a:ext>
              </a:extLst>
            </p:cNvPr>
            <p:cNvSpPr/>
            <p:nvPr/>
          </p:nvSpPr>
          <p:spPr>
            <a:xfrm rot="18000000">
              <a:off x="1530072" y="5134391"/>
              <a:ext cx="126183" cy="213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431C97EC-D28F-440B-A7D9-576DF95B9606}"/>
              </a:ext>
            </a:extLst>
          </p:cNvPr>
          <p:cNvSpPr txBox="1"/>
          <p:nvPr/>
        </p:nvSpPr>
        <p:spPr>
          <a:xfrm>
            <a:off x="2231420" y="3247336"/>
            <a:ext cx="697627" cy="246221"/>
          </a:xfrm>
          <a:prstGeom prst="rect">
            <a:avLst/>
          </a:prstGeom>
          <a:noFill/>
        </p:spPr>
        <p:txBody>
          <a:bodyPr wrap="none" rtlCol="0">
            <a:spAutoFit/>
          </a:bodyPr>
          <a:lstStyle/>
          <a:p>
            <a:r>
              <a:rPr kumimoji="1" lang="ja-JP" altLang="en-US" sz="1000" dirty="0">
                <a:latin typeface="+mn-ea"/>
              </a:rPr>
              <a:t>←カメラ</a:t>
            </a:r>
          </a:p>
        </p:txBody>
      </p:sp>
      <p:sp>
        <p:nvSpPr>
          <p:cNvPr id="58" name="フローチャート: 処理 57">
            <a:extLst>
              <a:ext uri="{FF2B5EF4-FFF2-40B4-BE49-F238E27FC236}">
                <a16:creationId xmlns:a16="http://schemas.microsoft.com/office/drawing/2014/main" id="{E08D4C94-199C-4F2F-A419-E13009D43320}"/>
              </a:ext>
            </a:extLst>
          </p:cNvPr>
          <p:cNvSpPr/>
          <p:nvPr/>
        </p:nvSpPr>
        <p:spPr>
          <a:xfrm>
            <a:off x="2076909" y="3115716"/>
            <a:ext cx="274061" cy="45719"/>
          </a:xfrm>
          <a:prstGeom prst="flowChartProcess">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941CC578-6C9E-4CAB-85A7-50ED72EF3649}"/>
              </a:ext>
            </a:extLst>
          </p:cNvPr>
          <p:cNvSpPr txBox="1"/>
          <p:nvPr/>
        </p:nvSpPr>
        <p:spPr>
          <a:xfrm>
            <a:off x="2324734" y="3024033"/>
            <a:ext cx="1980029" cy="246221"/>
          </a:xfrm>
          <a:prstGeom prst="rect">
            <a:avLst/>
          </a:prstGeom>
          <a:noFill/>
        </p:spPr>
        <p:txBody>
          <a:bodyPr wrap="none" rtlCol="0">
            <a:spAutoFit/>
          </a:bodyPr>
          <a:lstStyle/>
          <a:p>
            <a:r>
              <a:rPr kumimoji="1" lang="ja-JP" altLang="en-US" sz="1000" dirty="0">
                <a:latin typeface="+mn-ea"/>
              </a:rPr>
              <a:t>←カメラ追従の火災エフェクト</a:t>
            </a:r>
          </a:p>
        </p:txBody>
      </p:sp>
      <p:pic>
        <p:nvPicPr>
          <p:cNvPr id="24" name="図 23" descr="自然 が含まれている画像&#10;&#10;自動的に生成された説明">
            <a:extLst>
              <a:ext uri="{FF2B5EF4-FFF2-40B4-BE49-F238E27FC236}">
                <a16:creationId xmlns:a16="http://schemas.microsoft.com/office/drawing/2014/main" id="{3945D02B-D057-4077-B7AD-F553C5E65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989" y="1549603"/>
            <a:ext cx="1404003" cy="2152244"/>
          </a:xfrm>
          <a:prstGeom prst="rect">
            <a:avLst/>
          </a:prstGeom>
        </p:spPr>
      </p:pic>
      <p:cxnSp>
        <p:nvCxnSpPr>
          <p:cNvPr id="26" name="直線コネクタ 25">
            <a:extLst>
              <a:ext uri="{FF2B5EF4-FFF2-40B4-BE49-F238E27FC236}">
                <a16:creationId xmlns:a16="http://schemas.microsoft.com/office/drawing/2014/main" id="{CF3EF9E0-84FB-4B76-B1EB-2A21D1ECB870}"/>
              </a:ext>
            </a:extLst>
          </p:cNvPr>
          <p:cNvCxnSpPr>
            <a:cxnSpLocks/>
          </p:cNvCxnSpPr>
          <p:nvPr/>
        </p:nvCxnSpPr>
        <p:spPr>
          <a:xfrm flipH="1">
            <a:off x="6912581" y="1683195"/>
            <a:ext cx="402619" cy="45520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91359E9D-0089-4160-9527-5BF764E8365D}"/>
              </a:ext>
            </a:extLst>
          </p:cNvPr>
          <p:cNvCxnSpPr>
            <a:cxnSpLocks/>
          </p:cNvCxnSpPr>
          <p:nvPr/>
        </p:nvCxnSpPr>
        <p:spPr>
          <a:xfrm flipH="1">
            <a:off x="7038708" y="3501429"/>
            <a:ext cx="349351"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1ADC17B5-8BE7-490D-8F02-AD0673AC60EC}"/>
              </a:ext>
            </a:extLst>
          </p:cNvPr>
          <p:cNvSpPr txBox="1"/>
          <p:nvPr/>
        </p:nvSpPr>
        <p:spPr>
          <a:xfrm>
            <a:off x="7315200" y="1482778"/>
            <a:ext cx="1661675" cy="400110"/>
          </a:xfrm>
          <a:prstGeom prst="rect">
            <a:avLst/>
          </a:prstGeom>
          <a:noFill/>
        </p:spPr>
        <p:txBody>
          <a:bodyPr wrap="square" rtlCol="0">
            <a:spAutoFit/>
          </a:bodyPr>
          <a:lstStyle/>
          <a:p>
            <a:r>
              <a:rPr kumimoji="1" lang="ja-JP" altLang="en-US" sz="1000" dirty="0">
                <a:latin typeface="+mn-ea"/>
              </a:rPr>
              <a:t>フィールド配置のエフェクトの見え方</a:t>
            </a:r>
          </a:p>
        </p:txBody>
      </p:sp>
      <p:sp>
        <p:nvSpPr>
          <p:cNvPr id="62" name="テキスト ボックス 61">
            <a:extLst>
              <a:ext uri="{FF2B5EF4-FFF2-40B4-BE49-F238E27FC236}">
                <a16:creationId xmlns:a16="http://schemas.microsoft.com/office/drawing/2014/main" id="{8067C4E6-9FF5-424B-8D03-D775BB4AAAC0}"/>
              </a:ext>
            </a:extLst>
          </p:cNvPr>
          <p:cNvSpPr txBox="1"/>
          <p:nvPr/>
        </p:nvSpPr>
        <p:spPr>
          <a:xfrm>
            <a:off x="7315200" y="3270254"/>
            <a:ext cx="1661675" cy="400110"/>
          </a:xfrm>
          <a:prstGeom prst="rect">
            <a:avLst/>
          </a:prstGeom>
          <a:noFill/>
        </p:spPr>
        <p:txBody>
          <a:bodyPr wrap="square" rtlCol="0">
            <a:spAutoFit/>
          </a:bodyPr>
          <a:lstStyle/>
          <a:p>
            <a:r>
              <a:rPr kumimoji="1" lang="ja-JP" altLang="en-US" sz="1000" dirty="0">
                <a:latin typeface="+mn-ea"/>
              </a:rPr>
              <a:t>カメラ追従のエフェクトの見え方</a:t>
            </a:r>
          </a:p>
        </p:txBody>
      </p:sp>
      <p:pic>
        <p:nvPicPr>
          <p:cNvPr id="3" name="図 2">
            <a:extLst>
              <a:ext uri="{FF2B5EF4-FFF2-40B4-BE49-F238E27FC236}">
                <a16:creationId xmlns:a16="http://schemas.microsoft.com/office/drawing/2014/main" id="{7647AA52-EAF6-4D00-BC54-DB09D34B55B9}"/>
              </a:ext>
            </a:extLst>
          </p:cNvPr>
          <p:cNvPicPr>
            <a:picLocks noChangeAspect="1"/>
          </p:cNvPicPr>
          <p:nvPr/>
        </p:nvPicPr>
        <p:blipFill>
          <a:blip r:embed="rId3"/>
          <a:stretch>
            <a:fillRect/>
          </a:stretch>
        </p:blipFill>
        <p:spPr>
          <a:xfrm>
            <a:off x="644876" y="4513478"/>
            <a:ext cx="2630552" cy="1279023"/>
          </a:xfrm>
          <a:prstGeom prst="rect">
            <a:avLst/>
          </a:prstGeom>
        </p:spPr>
      </p:pic>
      <p:pic>
        <p:nvPicPr>
          <p:cNvPr id="8" name="図 7">
            <a:extLst>
              <a:ext uri="{FF2B5EF4-FFF2-40B4-BE49-F238E27FC236}">
                <a16:creationId xmlns:a16="http://schemas.microsoft.com/office/drawing/2014/main" id="{2161E138-A37D-4843-99D9-CC9A9C41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851" y="4175828"/>
            <a:ext cx="1247753" cy="1928345"/>
          </a:xfrm>
          <a:prstGeom prst="rect">
            <a:avLst/>
          </a:prstGeom>
        </p:spPr>
      </p:pic>
      <p:pic>
        <p:nvPicPr>
          <p:cNvPr id="11" name="図 10">
            <a:extLst>
              <a:ext uri="{FF2B5EF4-FFF2-40B4-BE49-F238E27FC236}">
                <a16:creationId xmlns:a16="http://schemas.microsoft.com/office/drawing/2014/main" id="{46BAF480-D85D-4C27-A6BB-611FB98D9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323" y="4175828"/>
            <a:ext cx="1247753" cy="1928345"/>
          </a:xfrm>
          <a:prstGeom prst="rect">
            <a:avLst/>
          </a:prstGeom>
        </p:spPr>
      </p:pic>
      <p:sp>
        <p:nvSpPr>
          <p:cNvPr id="38" name="矢印: 右 37">
            <a:extLst>
              <a:ext uri="{FF2B5EF4-FFF2-40B4-BE49-F238E27FC236}">
                <a16:creationId xmlns:a16="http://schemas.microsoft.com/office/drawing/2014/main" id="{553CF174-BD75-4746-B22E-99BB62F9A395}"/>
              </a:ext>
            </a:extLst>
          </p:cNvPr>
          <p:cNvSpPr/>
          <p:nvPr/>
        </p:nvSpPr>
        <p:spPr>
          <a:xfrm>
            <a:off x="4970391" y="5517037"/>
            <a:ext cx="549566" cy="24757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42" name="矢印: 右 41">
            <a:extLst>
              <a:ext uri="{FF2B5EF4-FFF2-40B4-BE49-F238E27FC236}">
                <a16:creationId xmlns:a16="http://schemas.microsoft.com/office/drawing/2014/main" id="{97B211C4-DD70-4238-BB0B-508ED531F6C3}"/>
              </a:ext>
            </a:extLst>
          </p:cNvPr>
          <p:cNvSpPr/>
          <p:nvPr/>
        </p:nvSpPr>
        <p:spPr>
          <a:xfrm>
            <a:off x="7221773" y="5516798"/>
            <a:ext cx="549566" cy="24757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08CE1463-9810-4F64-81EB-1F0BFC55479F}"/>
              </a:ext>
            </a:extLst>
          </p:cNvPr>
          <p:cNvSpPr txBox="1"/>
          <p:nvPr/>
        </p:nvSpPr>
        <p:spPr>
          <a:xfrm>
            <a:off x="4689119" y="6178044"/>
            <a:ext cx="1661675" cy="400110"/>
          </a:xfrm>
          <a:prstGeom prst="rect">
            <a:avLst/>
          </a:prstGeom>
          <a:noFill/>
        </p:spPr>
        <p:txBody>
          <a:bodyPr wrap="square" rtlCol="0">
            <a:spAutoFit/>
          </a:bodyPr>
          <a:lstStyle/>
          <a:p>
            <a:r>
              <a:rPr kumimoji="1" lang="ja-JP" altLang="en-US" sz="1000" dirty="0">
                <a:latin typeface="+mn-ea"/>
              </a:rPr>
              <a:t>カメラを追いかけるように衝撃波</a:t>
            </a:r>
            <a:r>
              <a:rPr kumimoji="1" lang="en-US" altLang="ja-JP" sz="1000" dirty="0">
                <a:latin typeface="+mn-ea"/>
              </a:rPr>
              <a:t>IN</a:t>
            </a:r>
            <a:endParaRPr kumimoji="1" lang="ja-JP" altLang="en-US" sz="1000" dirty="0">
              <a:latin typeface="+mn-ea"/>
            </a:endParaRPr>
          </a:p>
        </p:txBody>
      </p:sp>
      <p:sp>
        <p:nvSpPr>
          <p:cNvPr id="45" name="テキスト ボックス 44">
            <a:extLst>
              <a:ext uri="{FF2B5EF4-FFF2-40B4-BE49-F238E27FC236}">
                <a16:creationId xmlns:a16="http://schemas.microsoft.com/office/drawing/2014/main" id="{61F654D3-6AB2-409C-B4BB-E4F8FE6C4AF8}"/>
              </a:ext>
            </a:extLst>
          </p:cNvPr>
          <p:cNvSpPr txBox="1"/>
          <p:nvPr/>
        </p:nvSpPr>
        <p:spPr>
          <a:xfrm>
            <a:off x="6557221" y="6178044"/>
            <a:ext cx="1661675" cy="400110"/>
          </a:xfrm>
          <a:prstGeom prst="rect">
            <a:avLst/>
          </a:prstGeom>
          <a:noFill/>
        </p:spPr>
        <p:txBody>
          <a:bodyPr wrap="square" rtlCol="0">
            <a:spAutoFit/>
          </a:bodyPr>
          <a:lstStyle/>
          <a:p>
            <a:r>
              <a:rPr kumimoji="1" lang="ja-JP" altLang="en-US" sz="1000" dirty="0">
                <a:latin typeface="+mn-ea"/>
              </a:rPr>
              <a:t>カメラを追い抜くように衝撃波</a:t>
            </a:r>
            <a:r>
              <a:rPr kumimoji="1" lang="en-US" altLang="ja-JP" sz="1000" dirty="0">
                <a:latin typeface="+mn-ea"/>
              </a:rPr>
              <a:t>OUT</a:t>
            </a:r>
            <a:endParaRPr kumimoji="1" lang="ja-JP" altLang="en-US" sz="1000" dirty="0">
              <a:latin typeface="+mn-ea"/>
            </a:endParaRPr>
          </a:p>
        </p:txBody>
      </p:sp>
      <p:sp>
        <p:nvSpPr>
          <p:cNvPr id="46" name="二等辺三角形 45">
            <a:extLst>
              <a:ext uri="{FF2B5EF4-FFF2-40B4-BE49-F238E27FC236}">
                <a16:creationId xmlns:a16="http://schemas.microsoft.com/office/drawing/2014/main" id="{CC3D62AF-21AD-4B0F-9A63-53B7AE121749}"/>
              </a:ext>
            </a:extLst>
          </p:cNvPr>
          <p:cNvSpPr/>
          <p:nvPr/>
        </p:nvSpPr>
        <p:spPr>
          <a:xfrm rot="5400000">
            <a:off x="6332203" y="5084445"/>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3">
            <a:extLst>
              <a:ext uri="{FF2B5EF4-FFF2-40B4-BE49-F238E27FC236}">
                <a16:creationId xmlns:a16="http://schemas.microsoft.com/office/drawing/2014/main" id="{BE127248-E6FA-4CFD-8350-7D39BC776180}"/>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Tree>
    <p:extLst>
      <p:ext uri="{BB962C8B-B14F-4D97-AF65-F5344CB8AC3E}">
        <p14:creationId xmlns:p14="http://schemas.microsoft.com/office/powerpoint/2010/main" val="17999816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2076AD-4179-47A7-9BFC-3A07263C7752}">
  <ds:schemaRefs>
    <ds:schemaRef ds:uri="0296febf-2773-4faf-ae76-6dee2362d0d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203D83E-D412-4E78-A6E6-A829C8E296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C1B171-9D65-4577-9E3A-17018BDCFC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6616</TotalTime>
  <Words>1733</Words>
  <Application>Microsoft Office PowerPoint</Application>
  <PresentationFormat>画面に合わせる (4:3)</PresentationFormat>
  <Paragraphs>232</Paragraphs>
  <Slides>11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Arial</vt:lpstr>
      <vt:lpstr>メイリオ</vt:lpstr>
      <vt:lpstr>Bahnschrift SemiBold SemiConden</vt:lpstr>
      <vt:lpstr>游ゴシック</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307</cp:revision>
  <dcterms:created xsi:type="dcterms:W3CDTF">2019-06-07T07:48:00Z</dcterms:created>
  <dcterms:modified xsi:type="dcterms:W3CDTF">2020-01-27T05:08:49Z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